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6"/>
  </p:notesMasterIdLst>
  <p:handoutMasterIdLst>
    <p:handoutMasterId r:id="rId277"/>
  </p:handoutMasterIdLst>
  <p:sldIdLst>
    <p:sldId id="256" r:id="rId2"/>
    <p:sldId id="517" r:id="rId3"/>
    <p:sldId id="518" r:id="rId4"/>
    <p:sldId id="404" r:id="rId5"/>
    <p:sldId id="499" r:id="rId6"/>
    <p:sldId id="500" r:id="rId7"/>
    <p:sldId id="703" r:id="rId8"/>
    <p:sldId id="259" r:id="rId9"/>
    <p:sldId id="535" r:id="rId10"/>
    <p:sldId id="536" r:id="rId11"/>
    <p:sldId id="537" r:id="rId12"/>
    <p:sldId id="704" r:id="rId13"/>
    <p:sldId id="262" r:id="rId14"/>
    <p:sldId id="394" r:id="rId15"/>
    <p:sldId id="395" r:id="rId16"/>
    <p:sldId id="269" r:id="rId17"/>
    <p:sldId id="263" r:id="rId18"/>
    <p:sldId id="266" r:id="rId19"/>
    <p:sldId id="267" r:id="rId20"/>
    <p:sldId id="607" r:id="rId21"/>
    <p:sldId id="608" r:id="rId22"/>
    <p:sldId id="625" r:id="rId23"/>
    <p:sldId id="629" r:id="rId24"/>
    <p:sldId id="628" r:id="rId25"/>
    <p:sldId id="627" r:id="rId26"/>
    <p:sldId id="288" r:id="rId27"/>
    <p:sldId id="538" r:id="rId28"/>
    <p:sldId id="273" r:id="rId29"/>
    <p:sldId id="265" r:id="rId30"/>
    <p:sldId id="277" r:id="rId31"/>
    <p:sldId id="284" r:id="rId32"/>
    <p:sldId id="293" r:id="rId33"/>
    <p:sldId id="286" r:id="rId34"/>
    <p:sldId id="606" r:id="rId35"/>
    <p:sldId id="605" r:id="rId36"/>
    <p:sldId id="296" r:id="rId37"/>
    <p:sldId id="699" r:id="rId38"/>
    <p:sldId id="698" r:id="rId39"/>
    <p:sldId id="297" r:id="rId40"/>
    <p:sldId id="290" r:id="rId41"/>
    <p:sldId id="632" r:id="rId42"/>
    <p:sldId id="298" r:id="rId43"/>
    <p:sldId id="631" r:id="rId44"/>
    <p:sldId id="633" r:id="rId45"/>
    <p:sldId id="389" r:id="rId46"/>
    <p:sldId id="390" r:id="rId47"/>
    <p:sldId id="498" r:id="rId48"/>
    <p:sldId id="405" r:id="rId49"/>
    <p:sldId id="406" r:id="rId50"/>
    <p:sldId id="407" r:id="rId51"/>
    <p:sldId id="408" r:id="rId52"/>
    <p:sldId id="409" r:id="rId53"/>
    <p:sldId id="410" r:id="rId54"/>
    <p:sldId id="411" r:id="rId55"/>
    <p:sldId id="412" r:id="rId56"/>
    <p:sldId id="413" r:id="rId57"/>
    <p:sldId id="414" r:id="rId58"/>
    <p:sldId id="415" r:id="rId59"/>
    <p:sldId id="416" r:id="rId60"/>
    <p:sldId id="417" r:id="rId61"/>
    <p:sldId id="418" r:id="rId62"/>
    <p:sldId id="419" r:id="rId63"/>
    <p:sldId id="420" r:id="rId64"/>
    <p:sldId id="421" r:id="rId65"/>
    <p:sldId id="422" r:id="rId66"/>
    <p:sldId id="423" r:id="rId67"/>
    <p:sldId id="424" r:id="rId68"/>
    <p:sldId id="425" r:id="rId69"/>
    <p:sldId id="501" r:id="rId70"/>
    <p:sldId id="502" r:id="rId71"/>
    <p:sldId id="426" r:id="rId72"/>
    <p:sldId id="427" r:id="rId73"/>
    <p:sldId id="428" r:id="rId74"/>
    <p:sldId id="503" r:id="rId75"/>
    <p:sldId id="429" r:id="rId76"/>
    <p:sldId id="505" r:id="rId77"/>
    <p:sldId id="504" r:id="rId78"/>
    <p:sldId id="430" r:id="rId79"/>
    <p:sldId id="431" r:id="rId80"/>
    <p:sldId id="432" r:id="rId81"/>
    <p:sldId id="433" r:id="rId82"/>
    <p:sldId id="434" r:id="rId83"/>
    <p:sldId id="435" r:id="rId84"/>
    <p:sldId id="436" r:id="rId85"/>
    <p:sldId id="437" r:id="rId86"/>
    <p:sldId id="438" r:id="rId87"/>
    <p:sldId id="439" r:id="rId88"/>
    <p:sldId id="440" r:id="rId89"/>
    <p:sldId id="441" r:id="rId90"/>
    <p:sldId id="442" r:id="rId91"/>
    <p:sldId id="443" r:id="rId92"/>
    <p:sldId id="444" r:id="rId93"/>
    <p:sldId id="506" r:id="rId94"/>
    <p:sldId id="445" r:id="rId95"/>
    <p:sldId id="446" r:id="rId96"/>
    <p:sldId id="447" r:id="rId97"/>
    <p:sldId id="507" r:id="rId98"/>
    <p:sldId id="508" r:id="rId99"/>
    <p:sldId id="634" r:id="rId100"/>
    <p:sldId id="448" r:id="rId101"/>
    <p:sldId id="449" r:id="rId102"/>
    <p:sldId id="450" r:id="rId103"/>
    <p:sldId id="451" r:id="rId104"/>
    <p:sldId id="452" r:id="rId105"/>
    <p:sldId id="453" r:id="rId106"/>
    <p:sldId id="509" r:id="rId107"/>
    <p:sldId id="510" r:id="rId108"/>
    <p:sldId id="511" r:id="rId109"/>
    <p:sldId id="454" r:id="rId110"/>
    <p:sldId id="455" r:id="rId111"/>
    <p:sldId id="456" r:id="rId112"/>
    <p:sldId id="512" r:id="rId113"/>
    <p:sldId id="457" r:id="rId114"/>
    <p:sldId id="458" r:id="rId115"/>
    <p:sldId id="522" r:id="rId116"/>
    <p:sldId id="523" r:id="rId117"/>
    <p:sldId id="524" r:id="rId118"/>
    <p:sldId id="519" r:id="rId119"/>
    <p:sldId id="636" r:id="rId120"/>
    <p:sldId id="590" r:id="rId121"/>
    <p:sldId id="700" r:id="rId122"/>
    <p:sldId id="520" r:id="rId123"/>
    <p:sldId id="527" r:id="rId124"/>
    <p:sldId id="554" r:id="rId125"/>
    <p:sldId id="609" r:id="rId126"/>
    <p:sldId id="610" r:id="rId127"/>
    <p:sldId id="611" r:id="rId128"/>
    <p:sldId id="612" r:id="rId129"/>
    <p:sldId id="613" r:id="rId130"/>
    <p:sldId id="614" r:id="rId131"/>
    <p:sldId id="615" r:id="rId132"/>
    <p:sldId id="616" r:id="rId133"/>
    <p:sldId id="617" r:id="rId134"/>
    <p:sldId id="618" r:id="rId135"/>
    <p:sldId id="619" r:id="rId136"/>
    <p:sldId id="620" r:id="rId137"/>
    <p:sldId id="621" r:id="rId138"/>
    <p:sldId id="470" r:id="rId139"/>
    <p:sldId id="471" r:id="rId140"/>
    <p:sldId id="472" r:id="rId141"/>
    <p:sldId id="473" r:id="rId142"/>
    <p:sldId id="474" r:id="rId143"/>
    <p:sldId id="515" r:id="rId144"/>
    <p:sldId id="475" r:id="rId145"/>
    <p:sldId id="476" r:id="rId146"/>
    <p:sldId id="477" r:id="rId147"/>
    <p:sldId id="478" r:id="rId148"/>
    <p:sldId id="479" r:id="rId149"/>
    <p:sldId id="480" r:id="rId150"/>
    <p:sldId id="481" r:id="rId151"/>
    <p:sldId id="482" r:id="rId152"/>
    <p:sldId id="483" r:id="rId153"/>
    <p:sldId id="484" r:id="rId154"/>
    <p:sldId id="485" r:id="rId155"/>
    <p:sldId id="486" r:id="rId156"/>
    <p:sldId id="487" r:id="rId157"/>
    <p:sldId id="488" r:id="rId158"/>
    <p:sldId id="489" r:id="rId159"/>
    <p:sldId id="490" r:id="rId160"/>
    <p:sldId id="491" r:id="rId161"/>
    <p:sldId id="492" r:id="rId162"/>
    <p:sldId id="493" r:id="rId163"/>
    <p:sldId id="494" r:id="rId164"/>
    <p:sldId id="495" r:id="rId165"/>
    <p:sldId id="496" r:id="rId166"/>
    <p:sldId id="639" r:id="rId167"/>
    <p:sldId id="640" r:id="rId168"/>
    <p:sldId id="637" r:id="rId169"/>
    <p:sldId id="497" r:id="rId170"/>
    <p:sldId id="602" r:id="rId171"/>
    <p:sldId id="622" r:id="rId172"/>
    <p:sldId id="623" r:id="rId173"/>
    <p:sldId id="525" r:id="rId174"/>
    <p:sldId id="526" r:id="rId175"/>
    <p:sldId id="529" r:id="rId176"/>
    <p:sldId id="530" r:id="rId177"/>
    <p:sldId id="540" r:id="rId178"/>
    <p:sldId id="541" r:id="rId179"/>
    <p:sldId id="532" r:id="rId180"/>
    <p:sldId id="534" r:id="rId181"/>
    <p:sldId id="542" r:id="rId182"/>
    <p:sldId id="539" r:id="rId183"/>
    <p:sldId id="567" r:id="rId184"/>
    <p:sldId id="572" r:id="rId185"/>
    <p:sldId id="568" r:id="rId186"/>
    <p:sldId id="569" r:id="rId187"/>
    <p:sldId id="570" r:id="rId188"/>
    <p:sldId id="571" r:id="rId189"/>
    <p:sldId id="573" r:id="rId190"/>
    <p:sldId id="574" r:id="rId191"/>
    <p:sldId id="575" r:id="rId192"/>
    <p:sldId id="576" r:id="rId193"/>
    <p:sldId id="543" r:id="rId194"/>
    <p:sldId id="544" r:id="rId195"/>
    <p:sldId id="545" r:id="rId196"/>
    <p:sldId id="546" r:id="rId197"/>
    <p:sldId id="577" r:id="rId198"/>
    <p:sldId id="578" r:id="rId199"/>
    <p:sldId id="547" r:id="rId200"/>
    <p:sldId id="579" r:id="rId201"/>
    <p:sldId id="548" r:id="rId202"/>
    <p:sldId id="549" r:id="rId203"/>
    <p:sldId id="550" r:id="rId204"/>
    <p:sldId id="580" r:id="rId205"/>
    <p:sldId id="581" r:id="rId206"/>
    <p:sldId id="582" r:id="rId207"/>
    <p:sldId id="551" r:id="rId208"/>
    <p:sldId id="583" r:id="rId209"/>
    <p:sldId id="552" r:id="rId210"/>
    <p:sldId id="584" r:id="rId211"/>
    <p:sldId id="553" r:id="rId212"/>
    <p:sldId id="555" r:id="rId213"/>
    <p:sldId id="557" r:id="rId214"/>
    <p:sldId id="556" r:id="rId215"/>
    <p:sldId id="558" r:id="rId216"/>
    <p:sldId id="559" r:id="rId217"/>
    <p:sldId id="585" r:id="rId218"/>
    <p:sldId id="560" r:id="rId219"/>
    <p:sldId id="562" r:id="rId220"/>
    <p:sldId id="563" r:id="rId221"/>
    <p:sldId id="564" r:id="rId222"/>
    <p:sldId id="565" r:id="rId223"/>
    <p:sldId id="652" r:id="rId224"/>
    <p:sldId id="701" r:id="rId225"/>
    <p:sldId id="702" r:id="rId226"/>
    <p:sldId id="641" r:id="rId227"/>
    <p:sldId id="650" r:id="rId228"/>
    <p:sldId id="643" r:id="rId229"/>
    <p:sldId id="651" r:id="rId230"/>
    <p:sldId id="654" r:id="rId231"/>
    <p:sldId id="655" r:id="rId232"/>
    <p:sldId id="662" r:id="rId233"/>
    <p:sldId id="663" r:id="rId234"/>
    <p:sldId id="653" r:id="rId235"/>
    <p:sldId id="657" r:id="rId236"/>
    <p:sldId id="656" r:id="rId237"/>
    <p:sldId id="658" r:id="rId238"/>
    <p:sldId id="659" r:id="rId239"/>
    <p:sldId id="660" r:id="rId240"/>
    <p:sldId id="669" r:id="rId241"/>
    <p:sldId id="666" r:id="rId242"/>
    <p:sldId id="678" r:id="rId243"/>
    <p:sldId id="679" r:id="rId244"/>
    <p:sldId id="670" r:id="rId245"/>
    <p:sldId id="671" r:id="rId246"/>
    <p:sldId id="672" r:id="rId247"/>
    <p:sldId id="644" r:id="rId248"/>
    <p:sldId id="673" r:id="rId249"/>
    <p:sldId id="674" r:id="rId250"/>
    <p:sldId id="680" r:id="rId251"/>
    <p:sldId id="681" r:id="rId252"/>
    <p:sldId id="682" r:id="rId253"/>
    <p:sldId id="694" r:id="rId254"/>
    <p:sldId id="695" r:id="rId255"/>
    <p:sldId id="696" r:id="rId256"/>
    <p:sldId id="697" r:id="rId257"/>
    <p:sldId id="689" r:id="rId258"/>
    <p:sldId id="690" r:id="rId259"/>
    <p:sldId id="691" r:id="rId260"/>
    <p:sldId id="692" r:id="rId261"/>
    <p:sldId id="686" r:id="rId262"/>
    <p:sldId id="687" r:id="rId263"/>
    <p:sldId id="677" r:id="rId264"/>
    <p:sldId id="688" r:id="rId265"/>
    <p:sldId id="693" r:id="rId266"/>
    <p:sldId id="586" r:id="rId267"/>
    <p:sldId id="587" r:id="rId268"/>
    <p:sldId id="588" r:id="rId269"/>
    <p:sldId id="591" r:id="rId270"/>
    <p:sldId id="589" r:id="rId271"/>
    <p:sldId id="592" r:id="rId272"/>
    <p:sldId id="593" r:id="rId273"/>
    <p:sldId id="601" r:id="rId274"/>
    <p:sldId id="600" r:id="rId275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7" autoAdjust="0"/>
    <p:restoredTop sz="86449" autoAdjust="0"/>
  </p:normalViewPr>
  <p:slideViewPr>
    <p:cSldViewPr>
      <p:cViewPr varScale="1">
        <p:scale>
          <a:sx n="110" d="100"/>
          <a:sy n="110" d="100"/>
        </p:scale>
        <p:origin x="106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7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648"/>
    </p:cViewPr>
  </p:sorter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slide" Target="slides/slide26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75" Type="http://schemas.openxmlformats.org/officeDocument/2006/relationships/slide" Target="slides/slide274.xml"/><Relationship Id="rId276" Type="http://schemas.openxmlformats.org/officeDocument/2006/relationships/notesMaster" Target="notesMasters/notesMaster1.xml"/><Relationship Id="rId277" Type="http://schemas.openxmlformats.org/officeDocument/2006/relationships/handoutMaster" Target="handoutMasters/handoutMaster1.xml"/><Relationship Id="rId278" Type="http://schemas.openxmlformats.org/officeDocument/2006/relationships/presProps" Target="presProps.xml"/><Relationship Id="rId279" Type="http://schemas.openxmlformats.org/officeDocument/2006/relationships/viewProps" Target="viewProp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80" Type="http://schemas.openxmlformats.org/officeDocument/2006/relationships/theme" Target="theme/theme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81" Type="http://schemas.openxmlformats.org/officeDocument/2006/relationships/tableStyles" Target="tableStyles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A7718F4-AA5F-4BA3-A25C-08538AF5D272}" type="datetimeFigureOut">
              <a:rPr lang="th-TH" smtClean="0"/>
              <a:t>10/08/59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60754293-1937-4216-9FF2-DDB67249F0C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680120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92CFE65-63BB-4C27-B45A-DD1FA023B749}" type="datetimeFigureOut">
              <a:rPr lang="th-TH" smtClean="0"/>
              <a:t>10/08/59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1739FDB5-BC14-4CE4-B7ED-80A60EA402E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71231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37040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118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124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273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03323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>
            <a:lvl1pPr>
              <a:defRPr sz="40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1"/>
            <a:ext cx="7772400" cy="1625352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12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80772"/>
            <a:ext cx="4038600" cy="514539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980728"/>
            <a:ext cx="4041648" cy="51457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296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06296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1675608"/>
            <a:ext cx="4041648" cy="3913632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1675608"/>
            <a:ext cx="4041648" cy="3913187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52736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8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5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10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e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aw.githubusercontent.com/Homebrew/install/master/install" TargetMode="External"/><Relationship Id="rId3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builder" TargetMode="Externa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hyperlink" Target="https://www.docker.com/products/docker-toolbox" TargetMode="Externa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gif"/><Relationship Id="rId3" Type="http://schemas.openxmlformats.org/officeDocument/2006/relationships/image" Target="../media/image103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tiff"/><Relationship Id="rId3" Type="http://schemas.openxmlformats.org/officeDocument/2006/relationships/image" Target="../media/image143.png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jpg"/><Relationship Id="rId3" Type="http://schemas.openxmlformats.org/officeDocument/2006/relationships/image" Target="../media/image146.png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commandline/service_create/" TargetMode="External"/><Relationship Id="rId3" Type="http://schemas.openxmlformats.org/officeDocument/2006/relationships/image" Target="../media/image153.png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png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commandline/service_update/" TargetMode="External"/><Relationship Id="rId3" Type="http://schemas.openxmlformats.org/officeDocument/2006/relationships/image" Target="../media/image15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commandline/service_update/" TargetMode="External"/><Relationship Id="rId3" Type="http://schemas.openxmlformats.org/officeDocument/2006/relationships/image" Target="../media/image159.png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png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png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2.png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png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6.png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png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png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png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4.png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png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png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6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0.png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png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4.png"/><Relationship Id="rId3" Type="http://schemas.openxmlformats.org/officeDocument/2006/relationships/image" Target="../media/image185.png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6.png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4.png"/><Relationship Id="rId3" Type="http://schemas.openxmlformats.org/officeDocument/2006/relationships/image" Target="../media/image185.png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7.png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8.png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png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1.png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2.png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ocker/docker/pull/22126)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docker.com/microsoft" TargetMode="External"/><Relationship Id="rId3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ub.docker.com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ub.docker.com/" TargetMode="External"/><Relationship Id="rId3" Type="http://schemas.openxmlformats.org/officeDocument/2006/relationships/image" Target="../media/image5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0ByjcBsedtQQicDk4VXI5ejUwNzA" TargetMode="External"/><Relationship Id="rId4" Type="http://schemas.openxmlformats.org/officeDocument/2006/relationships/hyperlink" Target="mailto:git@github.com:praparn/dockerworkshop.git" TargetMode="External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Relationship Id="rId3" Type="http://schemas.openxmlformats.org/officeDocument/2006/relationships/image" Target="../media/image5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"/>
            <a:ext cx="9152234" cy="6099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936" y="1052736"/>
            <a:ext cx="4608512" cy="2736304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Docker: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The Next-Gen of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Virtualization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(Day 1)</a:t>
            </a:r>
            <a:endParaRPr lang="th-TH" sz="4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5013176"/>
            <a:ext cx="4460378" cy="870992"/>
          </a:xfrm>
          <a:solidFill>
            <a:srgbClr val="00B0F0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Praparn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Luengphoonlap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Email: eva10409@gmail.com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3267075" cy="1306830"/>
          </a:xfrm>
          <a:prstGeom prst="rect">
            <a:avLst/>
          </a:prstGeom>
        </p:spPr>
      </p:pic>
      <p:sp>
        <p:nvSpPr>
          <p:cNvPr id="4" name="AutoShape 2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9" name="AutoShape 4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342900" y="-18510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0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495300" y="-16986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032" name="Picture 8" descr="http://blog.arungupta.me/wp-content/uploads/2015/11/docker-swarm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44700"/>
            <a:ext cx="2047200" cy="28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75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124744"/>
            <a:ext cx="6048672" cy="4402360"/>
          </a:xfrm>
        </p:spPr>
      </p:pic>
    </p:spTree>
    <p:extLst>
      <p:ext uri="{BB962C8B-B14F-4D97-AF65-F5344CB8AC3E}">
        <p14:creationId xmlns:p14="http://schemas.microsoft.com/office/powerpoint/2010/main" val="130987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Network across host (Overlay Network)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 descr="http://i.stack.imgur.com/jw1k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606" y="1700808"/>
            <a:ext cx="3626562" cy="317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25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33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ผลการค้นหารูปภาพสำหรับ harddisk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980728"/>
            <a:ext cx="6867075" cy="52844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ตามปกติแล้ว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จะเก็บข้อมูลทุกอย่างเอาไว้ภายใน</a:t>
            </a:r>
            <a:r>
              <a:rPr lang="en-US" sz="2000" dirty="0" smtClean="0"/>
              <a:t> container</a:t>
            </a:r>
          </a:p>
          <a:p>
            <a:pPr lvl="1"/>
            <a:r>
              <a:rPr lang="en-US" sz="1800" dirty="0" smtClean="0"/>
              <a:t>/</a:t>
            </a:r>
            <a:r>
              <a:rPr lang="en-US" sz="1800" dirty="0" err="1" smtClean="0"/>
              <a:t>var</a:t>
            </a:r>
            <a:r>
              <a:rPr lang="en-US" sz="1800" dirty="0" smtClean="0"/>
              <a:t>/log</a:t>
            </a:r>
          </a:p>
          <a:p>
            <a:pPr lvl="1"/>
            <a:r>
              <a:rPr lang="en-US" sz="1800" dirty="0" smtClean="0"/>
              <a:t>/sys/data</a:t>
            </a:r>
          </a:p>
          <a:p>
            <a:pPr lvl="1"/>
            <a:r>
              <a:rPr lang="en-US" sz="1800" dirty="0" smtClean="0"/>
              <a:t>/</a:t>
            </a:r>
            <a:r>
              <a:rPr lang="en-US" sz="1800" dirty="0" err="1" smtClean="0"/>
              <a:t>etc</a:t>
            </a:r>
            <a:r>
              <a:rPr lang="en-US" sz="1800" dirty="0" smtClean="0"/>
              <a:t>/</a:t>
            </a:r>
            <a:r>
              <a:rPr lang="en-US" sz="1800" dirty="0" err="1" smtClean="0"/>
              <a:t>nagios</a:t>
            </a:r>
            <a:r>
              <a:rPr lang="en-US" sz="1800" dirty="0" smtClean="0"/>
              <a:t>/</a:t>
            </a:r>
          </a:p>
          <a:p>
            <a:pPr lvl="1"/>
            <a:r>
              <a:rPr lang="en-US" sz="1800" dirty="0" smtClean="0"/>
              <a:t>/</a:t>
            </a:r>
            <a:r>
              <a:rPr lang="en-US" sz="1800" dirty="0" err="1" smtClean="0"/>
              <a:t>etc</a:t>
            </a:r>
            <a:r>
              <a:rPr lang="en-US" sz="1800" dirty="0" smtClean="0"/>
              <a:t>/</a:t>
            </a:r>
            <a:r>
              <a:rPr lang="en-US" sz="1800" dirty="0" err="1" smtClean="0"/>
              <a:t>mysql</a:t>
            </a:r>
            <a:endParaRPr lang="en-US" sz="1800" dirty="0" smtClean="0"/>
          </a:p>
          <a:p>
            <a:pPr lvl="1"/>
            <a:r>
              <a:rPr lang="en-US" sz="1800" dirty="0" smtClean="0"/>
              <a:t>Etc.</a:t>
            </a: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th-TH" sz="2000" dirty="0" smtClean="0"/>
              <a:t>สำหรับการใช้งาน </a:t>
            </a:r>
            <a:r>
              <a:rPr lang="en-US" sz="2000" dirty="0" smtClean="0"/>
              <a:t>container </a:t>
            </a:r>
            <a:r>
              <a:rPr lang="th-TH" sz="2000" dirty="0" smtClean="0"/>
              <a:t>ใน </a:t>
            </a:r>
            <a:r>
              <a:rPr lang="en-US" sz="2000" dirty="0" smtClean="0"/>
              <a:t>production environment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ได้สร้าง </a:t>
            </a:r>
            <a:r>
              <a:rPr lang="en-US" sz="2000" dirty="0" smtClean="0"/>
              <a:t>tool </a:t>
            </a:r>
            <a:r>
              <a:rPr lang="th-TH" sz="2000" dirty="0" smtClean="0"/>
              <a:t>สำหรับอำนวยความสะดวกในการใช้งานข้อมูลร่วมกันในหลายๆกรณี อาทิเช่น</a:t>
            </a:r>
          </a:p>
          <a:p>
            <a:pPr lvl="1"/>
            <a:r>
              <a:rPr lang="th-TH" sz="1800" dirty="0" smtClean="0"/>
              <a:t>การ </a:t>
            </a:r>
            <a:r>
              <a:rPr lang="en-US" sz="1800" dirty="0" smtClean="0"/>
              <a:t>share </a:t>
            </a:r>
            <a:r>
              <a:rPr lang="th-TH" sz="1800" dirty="0" smtClean="0"/>
              <a:t>ข้อมูลร่วมกันระหว่าง</a:t>
            </a:r>
            <a:r>
              <a:rPr lang="en-US" sz="1800" dirty="0" smtClean="0"/>
              <a:t> container</a:t>
            </a:r>
            <a:endParaRPr lang="th-TH" sz="1800" dirty="0" smtClean="0"/>
          </a:p>
          <a:p>
            <a:pPr lvl="1"/>
            <a:r>
              <a:rPr lang="th-TH" sz="1800" dirty="0" smtClean="0"/>
              <a:t>การ </a:t>
            </a:r>
            <a:r>
              <a:rPr lang="en-US" sz="1800" dirty="0" smtClean="0"/>
              <a:t>share </a:t>
            </a:r>
            <a:r>
              <a:rPr lang="th-TH" sz="1800" dirty="0" smtClean="0"/>
              <a:t>ข้อมูลร่วมกันระหว่าง </a:t>
            </a:r>
            <a:r>
              <a:rPr lang="en-US" sz="1800" dirty="0" smtClean="0"/>
              <a:t>container / host</a:t>
            </a:r>
            <a:endParaRPr lang="th-TH" sz="1800" dirty="0" smtClean="0"/>
          </a:p>
          <a:p>
            <a:pPr lvl="1"/>
            <a:r>
              <a:rPr lang="th-TH" sz="1800" dirty="0" smtClean="0"/>
              <a:t>จัดเก็บ </a:t>
            </a:r>
            <a:r>
              <a:rPr lang="en-US" sz="1800" dirty="0" smtClean="0"/>
              <a:t>configuration / log / data </a:t>
            </a:r>
            <a:r>
              <a:rPr lang="th-TH" sz="1800" dirty="0" smtClean="0"/>
              <a:t>ของทุกๆ</a:t>
            </a:r>
            <a:r>
              <a:rPr lang="en-US" sz="1800" dirty="0"/>
              <a:t> </a:t>
            </a:r>
            <a:r>
              <a:rPr lang="en-US" sz="1800" dirty="0" smtClean="0"/>
              <a:t>container </a:t>
            </a:r>
            <a:r>
              <a:rPr lang="th-TH" sz="1800" dirty="0" smtClean="0"/>
              <a:t>ไว้ที่ศูนย์กลาง</a:t>
            </a:r>
          </a:p>
          <a:p>
            <a:pPr lvl="1"/>
            <a:r>
              <a:rPr lang="en-US" sz="1800" dirty="0" smtClean="0"/>
              <a:t>data migration</a:t>
            </a:r>
          </a:p>
          <a:p>
            <a:pPr lvl="1"/>
            <a:r>
              <a:rPr lang="en-US" sz="1800" dirty="0" smtClean="0"/>
              <a:t>backup / restore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63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1. </a:t>
            </a:r>
            <a:r>
              <a:rPr lang="th-TH" sz="2000" dirty="0" smtClean="0"/>
              <a:t>การ</a:t>
            </a:r>
            <a:r>
              <a:rPr lang="en-US" sz="2000" dirty="0" smtClean="0"/>
              <a:t> map volume </a:t>
            </a:r>
            <a:r>
              <a:rPr lang="th-TH" sz="2000" dirty="0" smtClean="0"/>
              <a:t>ระหว่าง </a:t>
            </a:r>
            <a:r>
              <a:rPr lang="en-US" sz="2000" dirty="0" smtClean="0"/>
              <a:t>host directory </a:t>
            </a:r>
            <a:r>
              <a:rPr lang="th-TH" sz="2000" dirty="0" smtClean="0"/>
              <a:t>และ </a:t>
            </a:r>
            <a:r>
              <a:rPr lang="en-US" sz="2000" dirty="0" smtClean="0"/>
              <a:t>container directory (single host solution / test &amp; dev can acceptable)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ตรวจสอบการคอนฟิกบน </a:t>
            </a:r>
            <a:r>
              <a:rPr lang="en-US" sz="2000" dirty="0" smtClean="0"/>
              <a:t>container</a:t>
            </a:r>
            <a:r>
              <a:rPr lang="en-US" dirty="0" smtClean="0"/>
              <a:t> (inspect)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91683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-v /volume-host:/volume-container:(</a:t>
            </a:r>
            <a:r>
              <a:rPr lang="en-US" sz="2400" dirty="0" err="1" smtClean="0">
                <a:solidFill>
                  <a:schemeClr val="tx1"/>
                </a:solidFill>
              </a:rPr>
              <a:t>ro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rw</a:t>
            </a:r>
            <a:r>
              <a:rPr lang="en-US" sz="2400" dirty="0" smtClean="0">
                <a:solidFill>
                  <a:schemeClr val="tx1"/>
                </a:solidFill>
              </a:rPr>
              <a:t>)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4077072"/>
            <a:ext cx="8280920" cy="1512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"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HostConfig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": {</a:t>
            </a:r>
          </a:p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           "Binds": [</a:t>
            </a:r>
          </a:p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               "/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/log:/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log:rw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"],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2420888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Ex: -v /</a:t>
            </a:r>
            <a:r>
              <a:rPr lang="en-US" sz="2400" dirty="0" err="1" smtClean="0">
                <a:solidFill>
                  <a:schemeClr val="tx1"/>
                </a:solidFill>
              </a:rPr>
              <a:t>var</a:t>
            </a:r>
            <a:r>
              <a:rPr lang="en-US" sz="2400" dirty="0" smtClean="0">
                <a:solidFill>
                  <a:schemeClr val="tx1"/>
                </a:solidFill>
              </a:rPr>
              <a:t>/log:/</a:t>
            </a:r>
            <a:r>
              <a:rPr lang="en-US" sz="2400" dirty="0" err="1" smtClean="0">
                <a:solidFill>
                  <a:schemeClr val="tx1"/>
                </a:solidFill>
              </a:rPr>
              <a:t>var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log:rw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292494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CC"/>
                </a:solidFill>
              </a:rPr>
              <a:t>Ex: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run –</a:t>
            </a:r>
            <a:r>
              <a:rPr lang="en-US" sz="2400" dirty="0" err="1" smtClean="0">
                <a:solidFill>
                  <a:schemeClr val="tx1"/>
                </a:solidFill>
              </a:rPr>
              <a:t>dt</a:t>
            </a:r>
            <a:r>
              <a:rPr lang="en-US" sz="2400" dirty="0" smtClean="0">
                <a:solidFill>
                  <a:schemeClr val="tx1"/>
                </a:solidFill>
              </a:rPr>
              <a:t> -v /</a:t>
            </a:r>
            <a:r>
              <a:rPr lang="en-US" sz="2400" dirty="0" err="1" smtClean="0">
                <a:solidFill>
                  <a:schemeClr val="tx1"/>
                </a:solidFill>
              </a:rPr>
              <a:t>etc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nginx.conf</a:t>
            </a:r>
            <a:r>
              <a:rPr lang="en-US" sz="2400" dirty="0" smtClean="0">
                <a:solidFill>
                  <a:schemeClr val="tx1"/>
                </a:solidFill>
              </a:rPr>
              <a:t>:/</a:t>
            </a:r>
            <a:r>
              <a:rPr lang="en-US" sz="2400" dirty="0" err="1" smtClean="0">
                <a:solidFill>
                  <a:schemeClr val="tx1"/>
                </a:solidFill>
              </a:rPr>
              <a:t>etc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nginx.conf:ro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0617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th-TH" dirty="0" smtClean="0"/>
              <a:t>สร้าง </a:t>
            </a:r>
            <a:r>
              <a:rPr lang="en-US" dirty="0" smtClean="0"/>
              <a:t>data volume container</a:t>
            </a:r>
            <a:r>
              <a:rPr lang="th-TH" dirty="0" smtClean="0"/>
              <a:t>กลางเพื่อใช้ในการจัดเก็บข้อมูล หรือ </a:t>
            </a:r>
            <a:r>
              <a:rPr lang="en-US" dirty="0" smtClean="0"/>
              <a:t>share volume </a:t>
            </a:r>
            <a:r>
              <a:rPr lang="th-TH" dirty="0" smtClean="0"/>
              <a:t>ระหว่าง </a:t>
            </a:r>
            <a:r>
              <a:rPr lang="en-US" dirty="0" smtClean="0"/>
              <a:t>host/container, container/container</a:t>
            </a:r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2924944"/>
            <a:ext cx="8280920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  <a:sym typeface="Wingdings" pitchFamily="2" charset="2"/>
              </a:rPr>
              <a:t>Ex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u="sng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-v /data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4005064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web1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--volumes-from </a:t>
            </a:r>
            <a:r>
              <a:rPr lang="en-US" sz="2400" u="sng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300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2348880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--volumes-from &lt;container name&gt;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5013176"/>
            <a:ext cx="8280920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web2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--volumes-from </a:t>
            </a:r>
            <a:r>
              <a:rPr lang="en-US" sz="2400" u="sng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300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8130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การลบ</a:t>
            </a:r>
            <a:r>
              <a:rPr lang="en-US" dirty="0" smtClean="0"/>
              <a:t> volume </a:t>
            </a:r>
            <a:r>
              <a:rPr lang="th-TH" dirty="0" smtClean="0"/>
              <a:t>ทิ้งจาก </a:t>
            </a:r>
            <a:r>
              <a:rPr lang="en-US" dirty="0" smtClean="0"/>
              <a:t>container </a:t>
            </a:r>
            <a:r>
              <a:rPr lang="th-TH" dirty="0" smtClean="0"/>
              <a:t>ให้ใช้คำสั่ง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rm</a:t>
            </a:r>
            <a:r>
              <a:rPr lang="en-US" dirty="0" smtClean="0"/>
              <a:t> </a:t>
            </a:r>
            <a:r>
              <a:rPr lang="th-TH" dirty="0" smtClean="0"/>
              <a:t>เพื่อลบ</a:t>
            </a:r>
            <a:r>
              <a:rPr lang="en-US" dirty="0" smtClean="0"/>
              <a:t> container </a:t>
            </a:r>
            <a:r>
              <a:rPr lang="th-TH" dirty="0" smtClean="0"/>
              <a:t>ตามปกติ</a:t>
            </a:r>
          </a:p>
          <a:p>
            <a:endParaRPr lang="th-TH" dirty="0"/>
          </a:p>
          <a:p>
            <a:endParaRPr lang="th-TH" dirty="0" smtClean="0"/>
          </a:p>
          <a:p>
            <a:r>
              <a:rPr lang="th-TH" dirty="0" smtClean="0"/>
              <a:t>การ </a:t>
            </a:r>
            <a:r>
              <a:rPr lang="en-US" dirty="0"/>
              <a:t>b</a:t>
            </a:r>
            <a:r>
              <a:rPr lang="en-US" dirty="0" smtClean="0"/>
              <a:t>ackup volume</a:t>
            </a:r>
            <a:r>
              <a:rPr lang="th-TH" dirty="0" smtClean="0"/>
              <a:t> จาก </a:t>
            </a:r>
            <a:r>
              <a:rPr lang="en-US" dirty="0" smtClean="0"/>
              <a:t>container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th-TH" dirty="0" smtClean="0"/>
              <a:t>การ </a:t>
            </a:r>
            <a:r>
              <a:rPr lang="en-US" dirty="0" smtClean="0"/>
              <a:t>restore volume </a:t>
            </a:r>
            <a:r>
              <a:rPr lang="th-TH" dirty="0" smtClean="0"/>
              <a:t>จาก </a:t>
            </a:r>
            <a:r>
              <a:rPr lang="en-US" dirty="0" smtClean="0"/>
              <a:t>container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1988840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rm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u="sng" dirty="0" smtClean="0">
                <a:solidFill>
                  <a:schemeClr val="tx1"/>
                </a:solidFill>
              </a:rPr>
              <a:t>–v </a:t>
            </a:r>
            <a:r>
              <a:rPr lang="en-US" sz="2400" dirty="0" smtClean="0">
                <a:solidFill>
                  <a:schemeClr val="tx1"/>
                </a:solidFill>
              </a:rPr>
              <a:t>&lt;container name&gt;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528" y="3140968"/>
            <a:ext cx="8280920" cy="10081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</a:rPr>
              <a:t>Ex: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run -it --</a:t>
            </a:r>
            <a:r>
              <a:rPr lang="en-US" sz="2400" dirty="0" err="1" smtClean="0">
                <a:solidFill>
                  <a:schemeClr val="tx1"/>
                </a:solidFill>
              </a:rPr>
              <a:t>rm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--volumes-from </a:t>
            </a:r>
            <a:r>
              <a:rPr lang="en-US" sz="2400" u="sng" dirty="0" err="1" smtClean="0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-v $(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pwd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):/backup 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ubuntu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 tar 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cvf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/backup/vol001.tar /data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96753" y="4941168"/>
            <a:ext cx="8280920" cy="10081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300" dirty="0" smtClean="0">
                <a:solidFill>
                  <a:srgbClr val="0000CC"/>
                </a:solidFill>
              </a:rPr>
              <a:t>Ex: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 err="1" smtClean="0">
                <a:solidFill>
                  <a:schemeClr val="tx1"/>
                </a:solidFill>
              </a:rPr>
              <a:t>docker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>
                <a:solidFill>
                  <a:schemeClr val="tx1"/>
                </a:solidFill>
              </a:rPr>
              <a:t>run  -</a:t>
            </a:r>
            <a:r>
              <a:rPr lang="en-US" sz="2300" dirty="0" err="1">
                <a:solidFill>
                  <a:schemeClr val="tx1"/>
                </a:solidFill>
              </a:rPr>
              <a:t>i</a:t>
            </a:r>
            <a:r>
              <a:rPr lang="en-US" sz="2300" dirty="0">
                <a:solidFill>
                  <a:schemeClr val="tx1"/>
                </a:solidFill>
              </a:rPr>
              <a:t> --</a:t>
            </a:r>
            <a:r>
              <a:rPr lang="en-US" sz="2300" dirty="0" err="1">
                <a:solidFill>
                  <a:schemeClr val="tx1"/>
                </a:solidFill>
              </a:rPr>
              <a:t>rm</a:t>
            </a:r>
            <a:r>
              <a:rPr lang="en-US" sz="2300" dirty="0">
                <a:solidFill>
                  <a:schemeClr val="tx1"/>
                </a:solidFill>
              </a:rPr>
              <a:t> --volumes-from </a:t>
            </a:r>
            <a:r>
              <a:rPr lang="en-US" sz="2300" u="sng" dirty="0" err="1">
                <a:solidFill>
                  <a:schemeClr val="tx1"/>
                </a:solidFill>
              </a:rPr>
              <a:t>datavol</a:t>
            </a:r>
            <a:r>
              <a:rPr lang="en-US" sz="2300" u="sng" dirty="0">
                <a:solidFill>
                  <a:schemeClr val="tx1"/>
                </a:solidFill>
              </a:rPr>
              <a:t> </a:t>
            </a:r>
            <a:r>
              <a:rPr lang="en-US" sz="2300" dirty="0">
                <a:solidFill>
                  <a:schemeClr val="tx1"/>
                </a:solidFill>
              </a:rPr>
              <a:t>\</a:t>
            </a:r>
          </a:p>
          <a:p>
            <a:r>
              <a:rPr lang="en-US" sz="2300" dirty="0">
                <a:solidFill>
                  <a:schemeClr val="tx1"/>
                </a:solidFill>
              </a:rPr>
              <a:t>-v $(</a:t>
            </a:r>
            <a:r>
              <a:rPr lang="en-US" sz="2300" dirty="0" err="1">
                <a:solidFill>
                  <a:schemeClr val="tx1"/>
                </a:solidFill>
              </a:rPr>
              <a:t>pwd</a:t>
            </a:r>
            <a:r>
              <a:rPr lang="en-US" sz="2300" dirty="0">
                <a:solidFill>
                  <a:schemeClr val="tx1"/>
                </a:solidFill>
              </a:rPr>
              <a:t>):/backup </a:t>
            </a:r>
            <a:r>
              <a:rPr lang="en-US" sz="2300" dirty="0" err="1" smtClean="0">
                <a:solidFill>
                  <a:schemeClr val="tx1"/>
                </a:solidFill>
              </a:rPr>
              <a:t>labdocker</a:t>
            </a:r>
            <a:r>
              <a:rPr lang="en-US" sz="2300" dirty="0" smtClean="0">
                <a:solidFill>
                  <a:schemeClr val="tx1"/>
                </a:solidFill>
              </a:rPr>
              <a:t>/</a:t>
            </a:r>
            <a:r>
              <a:rPr lang="en-US" sz="2300" dirty="0" err="1" smtClean="0">
                <a:solidFill>
                  <a:schemeClr val="tx1"/>
                </a:solidFill>
              </a:rPr>
              <a:t>ubuntu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>
                <a:solidFill>
                  <a:schemeClr val="tx1"/>
                </a:solidFill>
              </a:rPr>
              <a:t>bash -c \</a:t>
            </a:r>
          </a:p>
          <a:p>
            <a:r>
              <a:rPr lang="en-US" sz="2300" dirty="0">
                <a:solidFill>
                  <a:schemeClr val="tx1"/>
                </a:solidFill>
              </a:rPr>
              <a:t>"cd /data &amp;&amp; tar </a:t>
            </a:r>
            <a:r>
              <a:rPr lang="en-US" sz="2300" dirty="0" err="1">
                <a:solidFill>
                  <a:schemeClr val="tx1"/>
                </a:solidFill>
              </a:rPr>
              <a:t>xvf</a:t>
            </a:r>
            <a:r>
              <a:rPr lang="en-US" sz="2300" dirty="0">
                <a:solidFill>
                  <a:schemeClr val="tx1"/>
                </a:solidFill>
              </a:rPr>
              <a:t> /backup/vol001.tar --strip 1"</a:t>
            </a:r>
            <a:endParaRPr lang="th-TH" sz="2300" b="1" u="sng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3552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1-7: Share 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148064" y="1124744"/>
            <a:ext cx="3312368" cy="50405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Volume Container: </a:t>
            </a:r>
            <a:r>
              <a:rPr lang="en-US" dirty="0" err="1" smtClean="0">
                <a:solidFill>
                  <a:schemeClr val="tx1"/>
                </a:solidFill>
              </a:rPr>
              <a:t>Datavol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11560" y="1124744"/>
            <a:ext cx="367240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Container: WEB1</a:t>
            </a:r>
          </a:p>
          <a:p>
            <a:r>
              <a:rPr lang="en-US" dirty="0" smtClean="0"/>
              <a:t>--volume-from: </a:t>
            </a:r>
            <a:r>
              <a:rPr lang="en-US" dirty="0" err="1" smtClean="0"/>
              <a:t>Datavol</a:t>
            </a:r>
            <a:r>
              <a:rPr lang="en-US" dirty="0" smtClean="0"/>
              <a:t> (/data)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1131" y="5013176"/>
            <a:ext cx="3600400" cy="93610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docker</a:t>
            </a:r>
            <a:r>
              <a:rPr lang="en-US" b="1" dirty="0" smtClean="0">
                <a:solidFill>
                  <a:schemeClr val="tx1"/>
                </a:solidFill>
              </a:rPr>
              <a:t>-machine (</a:t>
            </a:r>
            <a:r>
              <a:rPr lang="en-US" b="1" dirty="0" err="1" smtClean="0">
                <a:solidFill>
                  <a:schemeClr val="tx1"/>
                </a:solidFill>
              </a:rPr>
              <a:t>labdocker</a:t>
            </a:r>
            <a:r>
              <a:rPr lang="en-US" b="1" dirty="0" smtClean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 Location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6732240" y="162880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702648" y="2996953"/>
            <a:ext cx="0" cy="57606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2555776" y="3573016"/>
            <a:ext cx="4248472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Backup Container: N/A</a:t>
            </a:r>
          </a:p>
          <a:p>
            <a:r>
              <a:rPr lang="en-US" dirty="0" smtClean="0"/>
              <a:t>--volume-from: </a:t>
            </a:r>
            <a:r>
              <a:rPr lang="en-US" dirty="0" err="1" smtClean="0"/>
              <a:t>Datavol</a:t>
            </a:r>
            <a:r>
              <a:rPr lang="en-US" dirty="0" smtClean="0"/>
              <a:t> (/data)</a:t>
            </a:r>
          </a:p>
          <a:p>
            <a:r>
              <a:rPr lang="en-US" dirty="0" smtClean="0"/>
              <a:t>-v $</a:t>
            </a:r>
            <a:r>
              <a:rPr lang="en-US" dirty="0" err="1" smtClean="0"/>
              <a:t>pwd</a:t>
            </a:r>
            <a:r>
              <a:rPr lang="en-US" dirty="0" smtClean="0"/>
              <a:t>:/backup (For backup purpose)</a:t>
            </a:r>
            <a:endParaRPr lang="th-TH" dirty="0"/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4283968" y="1423233"/>
            <a:ext cx="594736" cy="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253543" y="5499230"/>
            <a:ext cx="118441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37960" y="4553238"/>
            <a:ext cx="0" cy="96399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Flowchart: Magnetic Disk 4"/>
          <p:cNvSpPr/>
          <p:nvPr/>
        </p:nvSpPr>
        <p:spPr>
          <a:xfrm>
            <a:off x="6156176" y="1988840"/>
            <a:ext cx="1092944" cy="1008112"/>
          </a:xfrm>
          <a:prstGeom prst="flowChartMagneticDisk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/data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11560" y="2132856"/>
            <a:ext cx="367240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Container: WEB2</a:t>
            </a:r>
          </a:p>
          <a:p>
            <a:r>
              <a:rPr lang="en-US" dirty="0" smtClean="0"/>
              <a:t>--volume-from: </a:t>
            </a:r>
            <a:r>
              <a:rPr lang="en-US" dirty="0" err="1" smtClean="0"/>
              <a:t>Datavol</a:t>
            </a:r>
            <a:r>
              <a:rPr lang="en-US" dirty="0" smtClean="0"/>
              <a:t> (/data)</a:t>
            </a:r>
          </a:p>
        </p:txBody>
      </p:sp>
      <p:cxnSp>
        <p:nvCxnSpPr>
          <p:cNvPr id="26" name="Straight Connector 25"/>
          <p:cNvCxnSpPr>
            <a:stCxn id="5" idx="2"/>
          </p:cNvCxnSpPr>
          <p:nvPr/>
        </p:nvCxnSpPr>
        <p:spPr>
          <a:xfrm flipH="1">
            <a:off x="4313774" y="2492896"/>
            <a:ext cx="184240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878704" y="1423234"/>
            <a:ext cx="0" cy="86409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4878704" y="2287329"/>
            <a:ext cx="127747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6734224" y="3043779"/>
            <a:ext cx="1906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Backup / Restore</a:t>
            </a:r>
            <a:endParaRPr lang="th-TH" dirty="0"/>
          </a:p>
        </p:txBody>
      </p:sp>
      <p:sp>
        <p:nvSpPr>
          <p:cNvPr id="45" name="Rectangle 44"/>
          <p:cNvSpPr/>
          <p:nvPr/>
        </p:nvSpPr>
        <p:spPr>
          <a:xfrm>
            <a:off x="5504346" y="4850569"/>
            <a:ext cx="1608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Tar CVF /data</a:t>
            </a:r>
          </a:p>
          <a:p>
            <a:r>
              <a:rPr lang="en-US" dirty="0" smtClean="0"/>
              <a:t>Tar XVF /data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1929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1-7: Share 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สร้าง</a:t>
            </a:r>
            <a:r>
              <a:rPr lang="en-US" dirty="0" smtClean="0"/>
              <a:t> container </a:t>
            </a:r>
            <a:r>
              <a:rPr lang="th-TH" dirty="0" smtClean="0"/>
              <a:t>สำหรับใช้อ้างอิง </a:t>
            </a:r>
            <a:r>
              <a:rPr lang="en-US" dirty="0" smtClean="0"/>
              <a:t>volume</a:t>
            </a:r>
            <a:r>
              <a:rPr lang="th-TH" dirty="0" smtClean="0"/>
              <a:t> เพื่อเป็น </a:t>
            </a:r>
            <a:r>
              <a:rPr lang="en-US" dirty="0" smtClean="0"/>
              <a:t>share volume</a:t>
            </a:r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 smtClean="0"/>
          </a:p>
          <a:p>
            <a:r>
              <a:rPr lang="th-TH" dirty="0" smtClean="0"/>
              <a:t>สร้าง</a:t>
            </a:r>
            <a:r>
              <a:rPr lang="en-US" dirty="0" smtClean="0"/>
              <a:t> container </a:t>
            </a:r>
            <a:r>
              <a:rPr lang="th-TH" dirty="0" smtClean="0"/>
              <a:t>สำหรับใช้ทำงาน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1556792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</a:t>
            </a:r>
            <a:r>
              <a:rPr lang="en-US" sz="2400" dirty="0" err="1">
                <a:solidFill>
                  <a:schemeClr val="tx1"/>
                </a:solidFill>
              </a:rPr>
              <a:t>dt</a:t>
            </a:r>
            <a:r>
              <a:rPr lang="en-US" sz="2400" dirty="0">
                <a:solidFill>
                  <a:schemeClr val="tx1"/>
                </a:solidFill>
              </a:rPr>
              <a:t> --name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-v /data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/alpine </a:t>
            </a:r>
            <a:r>
              <a:rPr lang="en-US" sz="2400" dirty="0" err="1">
                <a:solidFill>
                  <a:schemeClr val="tx1"/>
                </a:solidFill>
              </a:rPr>
              <a:t>sh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3356992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</a:t>
            </a:r>
            <a:r>
              <a:rPr lang="en-US" sz="2400" dirty="0" err="1">
                <a:solidFill>
                  <a:schemeClr val="tx1"/>
                </a:solidFill>
              </a:rPr>
              <a:t>dt</a:t>
            </a:r>
            <a:r>
              <a:rPr lang="en-US" sz="2400" dirty="0">
                <a:solidFill>
                  <a:schemeClr val="tx1"/>
                </a:solidFill>
              </a:rPr>
              <a:t> --name web1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--volumes-from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/alpine </a:t>
            </a:r>
            <a:r>
              <a:rPr lang="en-US" sz="2400" dirty="0" err="1">
                <a:solidFill>
                  <a:schemeClr val="tx1"/>
                </a:solidFill>
              </a:rPr>
              <a:t>sh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96753" y="4365104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</a:t>
            </a:r>
            <a:r>
              <a:rPr lang="en-US" sz="2400" dirty="0" err="1">
                <a:solidFill>
                  <a:schemeClr val="tx1"/>
                </a:solidFill>
              </a:rPr>
              <a:t>dt</a:t>
            </a:r>
            <a:r>
              <a:rPr lang="en-US" sz="2400" dirty="0">
                <a:solidFill>
                  <a:schemeClr val="tx1"/>
                </a:solidFill>
              </a:rPr>
              <a:t> --name </a:t>
            </a:r>
            <a:r>
              <a:rPr lang="en-US" sz="2400" dirty="0" smtClean="0">
                <a:solidFill>
                  <a:schemeClr val="tx1"/>
                </a:solidFill>
              </a:rPr>
              <a:t>web2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--volumes-from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/alpine </a:t>
            </a:r>
            <a:r>
              <a:rPr lang="en-US" sz="2400" dirty="0" err="1">
                <a:solidFill>
                  <a:schemeClr val="tx1"/>
                </a:solidFill>
              </a:rPr>
              <a:t>sh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693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1-7: Share 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ทำการ </a:t>
            </a:r>
            <a:r>
              <a:rPr lang="en-US" dirty="0" smtClean="0"/>
              <a:t>backup volume </a:t>
            </a:r>
            <a:r>
              <a:rPr lang="th-TH" dirty="0" smtClean="0"/>
              <a:t>ผ่าน</a:t>
            </a:r>
            <a:r>
              <a:rPr lang="en-US" dirty="0" smtClean="0"/>
              <a:t> container backup</a:t>
            </a:r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 smtClean="0"/>
          </a:p>
          <a:p>
            <a:endParaRPr lang="th-TH" dirty="0" smtClean="0"/>
          </a:p>
          <a:p>
            <a:r>
              <a:rPr lang="th-TH" dirty="0" smtClean="0"/>
              <a:t>ทำการ </a:t>
            </a:r>
            <a:r>
              <a:rPr lang="en-US" dirty="0" smtClean="0"/>
              <a:t>restore volume </a:t>
            </a:r>
            <a:r>
              <a:rPr lang="th-TH" dirty="0" smtClean="0"/>
              <a:t>ผ่าน </a:t>
            </a:r>
            <a:r>
              <a:rPr lang="en-US" dirty="0" smtClean="0"/>
              <a:t>container backup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1556792"/>
            <a:ext cx="8280920" cy="11521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run </a:t>
            </a: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rm</a:t>
            </a:r>
            <a:r>
              <a:rPr lang="en-US" sz="2400" dirty="0">
                <a:solidFill>
                  <a:schemeClr val="tx1"/>
                </a:solidFill>
              </a:rPr>
              <a:t> --volumes-from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-v $(</a:t>
            </a:r>
            <a:r>
              <a:rPr lang="en-US" sz="2400" dirty="0" err="1">
                <a:solidFill>
                  <a:schemeClr val="tx1"/>
                </a:solidFill>
              </a:rPr>
              <a:t>pwd</a:t>
            </a:r>
            <a:r>
              <a:rPr lang="en-US" sz="2400" dirty="0">
                <a:solidFill>
                  <a:schemeClr val="tx1"/>
                </a:solidFill>
              </a:rPr>
              <a:t>):/backup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ubuntu</a:t>
            </a:r>
            <a:r>
              <a:rPr lang="en-US" sz="2400" dirty="0">
                <a:solidFill>
                  <a:schemeClr val="tx1"/>
                </a:solidFill>
              </a:rPr>
              <a:t> tar </a:t>
            </a:r>
            <a:r>
              <a:rPr lang="en-US" sz="2400" dirty="0" err="1">
                <a:solidFill>
                  <a:schemeClr val="tx1"/>
                </a:solidFill>
              </a:rPr>
              <a:t>cvf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/backup/vol001.tar /data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3789040"/>
            <a:ext cx="8280920" cy="12241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--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--volumes-from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-v $(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pwd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):/backup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ubuntu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bash -c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"cd /data &amp;&amp; tar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xvf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/backup/vol001.tar --strip 1"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1533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and Inspect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00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05" y="1188703"/>
            <a:ext cx="7630590" cy="4801270"/>
          </a:xfrm>
        </p:spPr>
      </p:pic>
    </p:spTree>
    <p:extLst>
      <p:ext uri="{BB962C8B-B14F-4D97-AF65-F5344CB8AC3E}">
        <p14:creationId xmlns:p14="http://schemas.microsoft.com/office/powerpoint/2010/main" val="385974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เพื่อตรวจสอบ </a:t>
            </a:r>
            <a:r>
              <a:rPr lang="en-US" sz="2000" dirty="0" smtClean="0"/>
              <a:t>log </a:t>
            </a:r>
            <a:r>
              <a:rPr lang="th-TH" sz="2000" dirty="0" smtClean="0"/>
              <a:t>การทำงานบน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อย่างต่อเนื่อง</a:t>
            </a:r>
            <a:r>
              <a:rPr lang="en-US" sz="2000" dirty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ได้เตรียม </a:t>
            </a:r>
            <a:r>
              <a:rPr lang="en-US" sz="2000" dirty="0" smtClean="0"/>
              <a:t>tool </a:t>
            </a:r>
            <a:r>
              <a:rPr lang="th-TH" sz="2000" dirty="0" smtClean="0"/>
              <a:t>ในการตรวจสอบ </a:t>
            </a:r>
            <a:r>
              <a:rPr lang="en-US" sz="2000" dirty="0" smtClean="0"/>
              <a:t>log </a:t>
            </a:r>
            <a:r>
              <a:rPr lang="th-TH" sz="2000" dirty="0" smtClean="0"/>
              <a:t>การทำงาน</a:t>
            </a:r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options </a:t>
            </a:r>
            <a:r>
              <a:rPr lang="th-TH" sz="2000" dirty="0" smtClean="0"/>
              <a:t>ในการดูล็อกไฟล์</a:t>
            </a:r>
          </a:p>
          <a:p>
            <a:pPr lvl="1"/>
            <a:r>
              <a:rPr lang="en-US" sz="1800" dirty="0" smtClean="0"/>
              <a:t>-f, --follow </a:t>
            </a:r>
            <a:r>
              <a:rPr lang="th-TH" sz="1800" dirty="0" smtClean="0"/>
              <a:t>เพื่อตรวจสอบล็อกไฟล์ใหม่ตลอดเวลา</a:t>
            </a:r>
          </a:p>
          <a:p>
            <a:pPr lvl="1"/>
            <a:r>
              <a:rPr lang="en-US" sz="1800" dirty="0" smtClean="0"/>
              <a:t>-t,--timestamps </a:t>
            </a:r>
            <a:r>
              <a:rPr lang="th-TH" sz="1800" dirty="0" smtClean="0"/>
              <a:t>กำหนดให้ใส่วันและเวลาในล็อกไฟล์</a:t>
            </a:r>
          </a:p>
          <a:p>
            <a:pPr lvl="1"/>
            <a:r>
              <a:rPr lang="en-US" sz="1800" dirty="0" smtClean="0"/>
              <a:t>--since= &lt;</a:t>
            </a:r>
            <a:r>
              <a:rPr lang="en-US" sz="1800" dirty="0" err="1" smtClean="0"/>
              <a:t>unix</a:t>
            </a:r>
            <a:r>
              <a:rPr lang="en-US" sz="1800" dirty="0" smtClean="0"/>
              <a:t> timestamps&gt; </a:t>
            </a:r>
            <a:r>
              <a:rPr lang="th-TH" sz="1800" dirty="0" smtClean="0"/>
              <a:t>กำหนดเวลาเริ่มตรวจสอบล็อกไฟล์ หรือกำหนด</a:t>
            </a:r>
            <a:r>
              <a:rPr lang="th-TH" sz="1800" dirty="0"/>
              <a:t> </a:t>
            </a:r>
            <a:r>
              <a:rPr lang="en-US" sz="1800" dirty="0" err="1" smtClean="0"/>
              <a:t>yyyy</a:t>
            </a:r>
            <a:r>
              <a:rPr lang="en-US" sz="1800" dirty="0" smtClean="0"/>
              <a:t>-mm-</a:t>
            </a:r>
            <a:r>
              <a:rPr lang="en-US" sz="1800" dirty="0" err="1" smtClean="0"/>
              <a:t>dd</a:t>
            </a:r>
            <a:endParaRPr lang="en-US" sz="1800" dirty="0" smtClean="0"/>
          </a:p>
          <a:p>
            <a:pPr lvl="1"/>
            <a:r>
              <a:rPr lang="en-US" sz="1800" dirty="0" smtClean="0"/>
              <a:t>--tail = “all” / number of line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700808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logs &lt;options&gt; &lt;container name&gt;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7318242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Inspect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การตรวจสอบค่าคอนฟิกของ </a:t>
            </a:r>
            <a:r>
              <a:rPr lang="en-US" sz="2000" dirty="0" smtClean="0"/>
              <a:t>container / network / volume </a:t>
            </a:r>
            <a:r>
              <a:rPr lang="en-US" sz="2000" dirty="0" err="1" smtClean="0"/>
              <a:t>etc</a:t>
            </a:r>
            <a:endParaRPr lang="th-TH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55679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inspect &lt;container 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220486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network inspect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97880" y="285293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volume inspect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1375876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1-8: Log &amp; Inspect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ทดสอบสร้าง</a:t>
            </a:r>
            <a:r>
              <a:rPr lang="en-US" sz="2000" dirty="0" smtClean="0"/>
              <a:t> container </a:t>
            </a:r>
            <a:r>
              <a:rPr lang="en-US" sz="2000" dirty="0" err="1" smtClean="0"/>
              <a:t>nginx</a:t>
            </a:r>
            <a:r>
              <a:rPr lang="en-US" sz="2000" dirty="0" smtClean="0"/>
              <a:t> </a:t>
            </a:r>
            <a:r>
              <a:rPr lang="th-TH" sz="2000" dirty="0" smtClean="0"/>
              <a:t>และ </a:t>
            </a:r>
            <a:r>
              <a:rPr lang="en-US" sz="2000" dirty="0" smtClean="0"/>
              <a:t>map port 80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pPr marL="0" indent="0">
              <a:buNone/>
            </a:pPr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ตรวจสอบค่าคอนฟิกภายใน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ด้วยคำสั่ง</a:t>
            </a:r>
            <a:r>
              <a:rPr lang="en-US" sz="2000" dirty="0" smtClean="0"/>
              <a:t> inspect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ตรวจสอบล็อกการทำงานภายใน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ด้วยคำสั่ง</a:t>
            </a:r>
            <a:r>
              <a:rPr lang="en-US" sz="2000" dirty="0" smtClean="0"/>
              <a:t> logs</a:t>
            </a:r>
            <a:endParaRPr lang="th-TH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556792"/>
            <a:ext cx="8280920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run -</a:t>
            </a:r>
            <a:r>
              <a:rPr lang="en-US" sz="2400" dirty="0" err="1" smtClean="0">
                <a:solidFill>
                  <a:schemeClr val="tx1"/>
                </a:solidFill>
              </a:rPr>
              <a:t>dt</a:t>
            </a:r>
            <a:r>
              <a:rPr lang="en-US" sz="2400" dirty="0" smtClean="0">
                <a:solidFill>
                  <a:schemeClr val="tx1"/>
                </a:solidFill>
              </a:rPr>
              <a:t> –name 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r>
              <a:rPr lang="en-US" sz="2400" dirty="0" smtClean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 –p 80:8080 </a:t>
            </a:r>
            <a:r>
              <a:rPr lang="en-US" sz="2400" dirty="0" err="1" smtClean="0">
                <a:solidFill>
                  <a:schemeClr val="tx1"/>
                </a:solidFill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nginx:lab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11831" y="328498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inspect 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11831" y="429309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logs 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1114902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35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เมื่อต้องการเก็บ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ที่ทำการรันเรียบร้อยเป็น </a:t>
            </a:r>
            <a:r>
              <a:rPr lang="en-US" sz="2000" dirty="0" smtClean="0"/>
              <a:t>snap image </a:t>
            </a:r>
            <a:r>
              <a:rPr lang="th-TH" sz="2000" dirty="0" smtClean="0"/>
              <a:t>เป็น </a:t>
            </a:r>
            <a:r>
              <a:rPr lang="en-US" sz="2000" dirty="0" smtClean="0"/>
              <a:t>generation </a:t>
            </a:r>
            <a:r>
              <a:rPr lang="th-TH" sz="2000" dirty="0" smtClean="0"/>
              <a:t>สามารถทำได้ผ่านคำสั่ง</a:t>
            </a:r>
            <a:r>
              <a:rPr lang="en-US" sz="2000" dirty="0" smtClean="0"/>
              <a:t> “commit”</a:t>
            </a:r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options </a:t>
            </a:r>
            <a:endParaRPr lang="th-TH" sz="2000" dirty="0" smtClean="0"/>
          </a:p>
          <a:p>
            <a:pPr lvl="1"/>
            <a:r>
              <a:rPr lang="en-US" sz="1800" dirty="0" smtClean="0"/>
              <a:t>-a, --author=“ “ </a:t>
            </a:r>
            <a:r>
              <a:rPr lang="th-TH" sz="1800" dirty="0" smtClean="0"/>
              <a:t>ระบุผู้จัดทำ </a:t>
            </a:r>
            <a:r>
              <a:rPr lang="en-US" sz="1800" dirty="0" smtClean="0"/>
              <a:t>image</a:t>
            </a:r>
          </a:p>
          <a:p>
            <a:pPr lvl="1"/>
            <a:r>
              <a:rPr lang="en-US" sz="1800" dirty="0" smtClean="0"/>
              <a:t>-c, --change = [ ] </a:t>
            </a:r>
            <a:r>
              <a:rPr lang="th-TH" sz="1800" dirty="0" smtClean="0"/>
              <a:t>เพิ่มเติม </a:t>
            </a:r>
            <a:r>
              <a:rPr lang="en-US" sz="1800" dirty="0" smtClean="0"/>
              <a:t>command </a:t>
            </a:r>
            <a:r>
              <a:rPr lang="th-TH" sz="1800" dirty="0" smtClean="0"/>
              <a:t>พิเศษที่จะจัดเก็บภายใน</a:t>
            </a:r>
            <a:r>
              <a:rPr lang="en-US" sz="1800" dirty="0" smtClean="0"/>
              <a:t> image</a:t>
            </a:r>
          </a:p>
          <a:p>
            <a:pPr lvl="1"/>
            <a:r>
              <a:rPr lang="en-US" sz="1800" dirty="0" smtClean="0"/>
              <a:t>-m, --message = “ “ </a:t>
            </a:r>
            <a:r>
              <a:rPr lang="th-TH" sz="1800" dirty="0" smtClean="0"/>
              <a:t>ระบุ </a:t>
            </a:r>
            <a:r>
              <a:rPr lang="en-US" sz="1800" dirty="0" smtClean="0"/>
              <a:t>comment </a:t>
            </a:r>
            <a:r>
              <a:rPr lang="th-TH" sz="1800" dirty="0" smtClean="0"/>
              <a:t>ใน </a:t>
            </a:r>
            <a:r>
              <a:rPr lang="en-US" sz="1800" dirty="0" smtClean="0"/>
              <a:t>image </a:t>
            </a:r>
            <a:r>
              <a:rPr lang="th-TH" sz="1800" dirty="0" smtClean="0"/>
              <a:t>ที่จัดเก็บ</a:t>
            </a:r>
          </a:p>
          <a:p>
            <a:pPr lvl="1"/>
            <a:r>
              <a:rPr lang="en-US" sz="1800" dirty="0" smtClean="0"/>
              <a:t>-p, --pause=true </a:t>
            </a:r>
            <a:r>
              <a:rPr lang="th-TH" sz="1800" dirty="0" smtClean="0"/>
              <a:t>กำหนดให้หยุดการใช้งาน </a:t>
            </a:r>
            <a:r>
              <a:rPr lang="en-US" sz="1800" dirty="0" smtClean="0"/>
              <a:t>container </a:t>
            </a:r>
            <a:r>
              <a:rPr lang="th-TH" sz="1800" dirty="0" smtClean="0"/>
              <a:t>ชั่วคราวในระหว่างทำการ </a:t>
            </a:r>
            <a:r>
              <a:rPr lang="en-US" sz="1800" dirty="0" smtClean="0"/>
              <a:t>commit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8448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commit  &lt;options&gt;  &lt;container&gt; &lt;image </a:t>
            </a:r>
            <a:r>
              <a:rPr lang="en-US" sz="2400" dirty="0" err="1" smtClean="0">
                <a:solidFill>
                  <a:schemeClr val="tx1"/>
                </a:solidFill>
              </a:rPr>
              <a:t>name:tag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6466243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Kitematic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20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Kitematic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GUI tool for operate </a:t>
            </a:r>
            <a:r>
              <a:rPr lang="en-US" sz="2000" dirty="0" err="1" smtClean="0"/>
              <a:t>docker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87" y="1484784"/>
            <a:ext cx="6382097" cy="459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785770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Kitematic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GUI tool for operate </a:t>
            </a:r>
            <a:r>
              <a:rPr lang="en-US" sz="2000" dirty="0" err="1" smtClean="0"/>
              <a:t>docker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611" y="1484785"/>
            <a:ext cx="6905797" cy="4695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908269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Recapture for Day 1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principle</a:t>
            </a:r>
          </a:p>
          <a:p>
            <a:r>
              <a:rPr lang="en-US" dirty="0" err="1" smtClean="0"/>
              <a:t>Docker</a:t>
            </a:r>
            <a:r>
              <a:rPr lang="en-US" dirty="0"/>
              <a:t> </a:t>
            </a:r>
            <a:r>
              <a:rPr lang="en-US" dirty="0" smtClean="0"/>
              <a:t>machine</a:t>
            </a:r>
          </a:p>
          <a:p>
            <a:r>
              <a:rPr lang="en-US" dirty="0" smtClean="0"/>
              <a:t>Image, Repository &amp; Tag, container</a:t>
            </a:r>
          </a:p>
          <a:p>
            <a:r>
              <a:rPr lang="en-US" dirty="0" smtClean="0"/>
              <a:t>CPU, Memory and I/O</a:t>
            </a:r>
          </a:p>
          <a:p>
            <a:r>
              <a:rPr lang="en-US" dirty="0" smtClean="0"/>
              <a:t>Network</a:t>
            </a:r>
          </a:p>
          <a:p>
            <a:r>
              <a:rPr lang="en-US" dirty="0"/>
              <a:t>Volume</a:t>
            </a:r>
            <a:endParaRPr lang="en-US" dirty="0" smtClean="0"/>
          </a:p>
          <a:p>
            <a:r>
              <a:rPr lang="en-US" dirty="0" smtClean="0"/>
              <a:t>Inspect and Log</a:t>
            </a:r>
          </a:p>
          <a:p>
            <a:r>
              <a:rPr lang="en-US" dirty="0" smtClean="0"/>
              <a:t>Commit</a:t>
            </a:r>
          </a:p>
          <a:p>
            <a:r>
              <a:rPr lang="en-US" dirty="0" err="1" smtClean="0"/>
              <a:t>Kitematic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2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052736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th-TH" sz="2000" dirty="0" smtClean="0"/>
              <a:t>สำหรับเครื่อง </a:t>
            </a:r>
            <a:r>
              <a:rPr lang="en-US" sz="2000" dirty="0" smtClean="0"/>
              <a:t>Mac Book </a:t>
            </a:r>
            <a:r>
              <a:rPr lang="th-TH" sz="2000" dirty="0" smtClean="0"/>
              <a:t>ที่ต้องการใช้งาน </a:t>
            </a:r>
            <a:r>
              <a:rPr lang="en-US" sz="2000" dirty="0" smtClean="0"/>
              <a:t>WINSCP </a:t>
            </a:r>
            <a:r>
              <a:rPr lang="th-TH" sz="2000" dirty="0" smtClean="0"/>
              <a:t>เพื่อทำการติดตั้ง</a:t>
            </a:r>
            <a:r>
              <a:rPr lang="en-US" sz="2000" dirty="0" smtClean="0"/>
              <a:t> “wine”</a:t>
            </a:r>
            <a:r>
              <a:rPr lang="th-TH" sz="2000" dirty="0" smtClean="0"/>
              <a:t> เพื่อใช้งาน </a:t>
            </a:r>
            <a:r>
              <a:rPr lang="en-US" sz="2000" dirty="0" err="1" smtClean="0"/>
              <a:t>winscp</a:t>
            </a:r>
            <a:r>
              <a:rPr lang="th-TH" sz="2000" dirty="0" smtClean="0"/>
              <a:t> ได้เหมือนเครื่อง </a:t>
            </a:r>
            <a:r>
              <a:rPr lang="en-US" sz="2000" dirty="0" smtClean="0"/>
              <a:t>Windows Base (</a:t>
            </a:r>
            <a:r>
              <a:rPr lang="en-US" sz="2000" dirty="0" err="1" smtClean="0"/>
              <a:t>prerequire</a:t>
            </a:r>
            <a:r>
              <a:rPr lang="en-US" sz="2000" dirty="0" smtClean="0"/>
              <a:t>: brew)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4424760" y="5867980"/>
            <a:ext cx="4716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sz="1400" dirty="0"/>
              <a:t>www.davidbaumgold.com/tutorials/wine-mac</a:t>
            </a:r>
            <a:r>
              <a:rPr lang="en-US" dirty="0"/>
              <a:t>/</a:t>
            </a:r>
            <a:endParaRPr lang="th-TH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2060848"/>
            <a:ext cx="8568952" cy="1512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ruby -e "$(curl -</a:t>
            </a:r>
            <a:r>
              <a:rPr lang="en-US" sz="1600" dirty="0" err="1">
                <a:solidFill>
                  <a:schemeClr val="tx1"/>
                </a:solidFill>
              </a:rPr>
              <a:t>fsSL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  <a:hlinkClick r:id="rId2"/>
              </a:rPr>
              <a:t>https://raw.githubusercontent.com/Homebrew/install/master/install</a:t>
            </a:r>
            <a:r>
              <a:rPr lang="en-US" sz="1600" dirty="0" smtClean="0">
                <a:solidFill>
                  <a:schemeClr val="tx1"/>
                </a:solidFill>
              </a:rPr>
              <a:t>)“</a:t>
            </a: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brew doctor</a:t>
            </a:r>
          </a:p>
          <a:p>
            <a:r>
              <a:rPr lang="en-US" sz="1600" dirty="0" err="1">
                <a:solidFill>
                  <a:schemeClr val="tx1"/>
                </a:solidFill>
              </a:rPr>
              <a:t>sudo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xcodebuild</a:t>
            </a:r>
            <a:r>
              <a:rPr lang="en-US" sz="1600" dirty="0">
                <a:solidFill>
                  <a:schemeClr val="tx1"/>
                </a:solidFill>
              </a:rPr>
              <a:t> -license</a:t>
            </a:r>
            <a:endParaRPr lang="th-TH" sz="16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brew tap </a:t>
            </a:r>
            <a:r>
              <a:rPr lang="en-US" sz="1600" dirty="0" err="1" smtClean="0">
                <a:solidFill>
                  <a:schemeClr val="tx1"/>
                </a:solidFill>
              </a:rPr>
              <a:t>caskroom</a:t>
            </a:r>
            <a:r>
              <a:rPr lang="en-US" sz="1600" dirty="0" smtClean="0">
                <a:solidFill>
                  <a:schemeClr val="tx1"/>
                </a:solidFill>
              </a:rPr>
              <a:t>/cask</a:t>
            </a:r>
          </a:p>
          <a:p>
            <a:r>
              <a:rPr lang="en-US" sz="1600" dirty="0">
                <a:solidFill>
                  <a:schemeClr val="tx1"/>
                </a:solidFill>
              </a:rPr>
              <a:t>brew cask install java </a:t>
            </a:r>
            <a:r>
              <a:rPr lang="en-US" sz="1600" dirty="0" err="1" smtClean="0">
                <a:solidFill>
                  <a:schemeClr val="tx1"/>
                </a:solidFill>
              </a:rPr>
              <a:t>xquartz</a:t>
            </a:r>
            <a:endParaRPr lang="en-US" sz="1600" dirty="0" smtClean="0">
              <a:solidFill>
                <a:schemeClr val="tx1"/>
              </a:solidFill>
            </a:endParaRPr>
          </a:p>
          <a:p>
            <a:r>
              <a:rPr lang="en-US" sz="1600" dirty="0" smtClean="0">
                <a:solidFill>
                  <a:schemeClr val="tx1"/>
                </a:solidFill>
                <a:sym typeface="Wingdings" pitchFamily="2" charset="2"/>
              </a:rPr>
              <a:t>brew install wine</a:t>
            </a:r>
            <a:endParaRPr lang="th-TH" sz="16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23528" y="3789040"/>
            <a:ext cx="8568952" cy="27159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wine winscp.exe</a:t>
            </a:r>
            <a:endParaRPr lang="th-TH" sz="16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AutoShape 2" descr="https://photos-5.dropbox.com/t/2/AACOkLJwCyYqzd6ewMQCIXdao_pNxgi6bbuabCLGkqLfrQ/12/54323090/png/32x32/1/_/1/2/Screenshot%20from%202016-06-14%2021-44-34.png/EMGm-ikY94MCIAIoAg/aiO2paUJwlsKuMYqnzW_zXQNTkOGl9GkhcO2ec0vjwA?size=800x600&amp;size_mode=3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4256394"/>
            <a:ext cx="3445396" cy="2019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6522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40060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Docker </a:t>
            </a:r>
            <a:r>
              <a:rPr lang="th-TH" sz="2000" dirty="0" smtClean="0"/>
              <a:t>คือ </a:t>
            </a:r>
            <a:r>
              <a:rPr lang="en-US" sz="2000" u="sng" dirty="0" smtClean="0"/>
              <a:t>open platform</a:t>
            </a:r>
            <a:r>
              <a:rPr lang="th-TH" sz="2000" u="sng" dirty="0" smtClean="0"/>
              <a:t> </a:t>
            </a:r>
            <a:r>
              <a:rPr lang="en-US" sz="2000" u="sng" dirty="0" smtClean="0"/>
              <a:t>solution</a:t>
            </a:r>
            <a:r>
              <a:rPr lang="th-TH" sz="2000" dirty="0" smtClean="0"/>
              <a:t> ที่ทำงานภายใต้</a:t>
            </a:r>
            <a:r>
              <a:rPr lang="th-TH" sz="2000" dirty="0" err="1" smtClean="0"/>
              <a:t>คอนเซ็ปต์</a:t>
            </a:r>
            <a:r>
              <a:rPr lang="th-TH" sz="2000" dirty="0" smtClean="0"/>
              <a:t>ของ </a:t>
            </a:r>
            <a:r>
              <a:rPr lang="en-US" sz="2000" dirty="0" smtClean="0"/>
              <a:t>container virtualize technology (operating -system –level virtualization)</a:t>
            </a:r>
          </a:p>
          <a:p>
            <a:r>
              <a:rPr lang="th-TH" sz="2000" dirty="0" smtClean="0"/>
              <a:t>ผู้ใช้</a:t>
            </a:r>
            <a:r>
              <a:rPr lang="th-TH" sz="2000" dirty="0" smtClean="0"/>
              <a:t>สามารถสร้างสภาพแวดล้อมเพื่อใช้ในพัฒนาโปรแกรมและส่งมอบเพื่อใช้งานในสภาพเดียวกัน</a:t>
            </a:r>
            <a:endParaRPr lang="en-US" sz="2000" dirty="0" smtClean="0"/>
          </a:p>
          <a:p>
            <a:r>
              <a:rPr lang="en-US" sz="2000" dirty="0" smtClean="0"/>
              <a:t>Build, Ship, Run</a:t>
            </a:r>
          </a:p>
          <a:p>
            <a:r>
              <a:rPr lang="th-TH" sz="2000" dirty="0" smtClean="0"/>
              <a:t>เหมาะสำหรับ </a:t>
            </a:r>
            <a:r>
              <a:rPr lang="en-US" sz="2000" dirty="0" smtClean="0"/>
              <a:t>Developer, </a:t>
            </a:r>
            <a:r>
              <a:rPr lang="en-US" sz="2000" dirty="0" err="1" smtClean="0"/>
              <a:t>DevOps</a:t>
            </a:r>
            <a:r>
              <a:rPr lang="en-US" sz="2000" dirty="0" smtClean="0"/>
              <a:t>, Architecture, Engineer</a:t>
            </a:r>
          </a:p>
          <a:p>
            <a:r>
              <a:rPr lang="th-TH" sz="2000" dirty="0" smtClean="0"/>
              <a:t>เขียนด้วยภาษา </a:t>
            </a:r>
            <a:r>
              <a:rPr lang="en-US" sz="2000" dirty="0" smtClean="0"/>
              <a:t>Go (1.5.4)(Now)</a:t>
            </a:r>
            <a:endParaRPr lang="th-TH" sz="2000" dirty="0" smtClean="0"/>
          </a:p>
          <a:p>
            <a:r>
              <a:rPr lang="th-TH" sz="2000" dirty="0" smtClean="0"/>
              <a:t>รองรับการติดตั้งบนบนลินุกซ์ </a:t>
            </a:r>
            <a:r>
              <a:rPr lang="en-US" sz="2000" dirty="0" smtClean="0"/>
              <a:t>64 </a:t>
            </a:r>
            <a:r>
              <a:rPr lang="th-TH" sz="2000" dirty="0" smtClean="0"/>
              <a:t>บิต</a:t>
            </a:r>
            <a:r>
              <a:rPr lang="en-US" sz="2000" dirty="0" smtClean="0"/>
              <a:t> (kernel 3.1.0)</a:t>
            </a:r>
            <a:r>
              <a:rPr lang="th-TH" sz="2000" dirty="0" smtClean="0"/>
              <a:t> </a:t>
            </a:r>
            <a:r>
              <a:rPr lang="en-US" sz="2000" dirty="0" smtClean="0"/>
              <a:t>(Official)</a:t>
            </a:r>
          </a:p>
          <a:p>
            <a:pPr lvl="1"/>
            <a:r>
              <a:rPr lang="en-US" sz="1400" dirty="0" smtClean="0"/>
              <a:t>Ubuntu</a:t>
            </a:r>
          </a:p>
          <a:p>
            <a:pPr lvl="1"/>
            <a:r>
              <a:rPr lang="en-US" sz="1400" dirty="0" err="1" smtClean="0"/>
              <a:t>Debian</a:t>
            </a:r>
            <a:endParaRPr lang="en-US" sz="1400" dirty="0" smtClean="0"/>
          </a:p>
          <a:p>
            <a:pPr lvl="1"/>
            <a:r>
              <a:rPr lang="en-US" sz="1400" dirty="0" smtClean="0"/>
              <a:t>Red hat Enterprise</a:t>
            </a:r>
          </a:p>
          <a:p>
            <a:pPr lvl="1"/>
            <a:r>
              <a:rPr lang="en-US" sz="1400" dirty="0" err="1" smtClean="0"/>
              <a:t>CentOS</a:t>
            </a:r>
            <a:endParaRPr lang="en-US" sz="1400" dirty="0" smtClean="0"/>
          </a:p>
          <a:p>
            <a:pPr lvl="1"/>
            <a:r>
              <a:rPr lang="en-US" sz="1400" dirty="0" smtClean="0"/>
              <a:t>Fedora</a:t>
            </a:r>
          </a:p>
          <a:p>
            <a:pPr lvl="1"/>
            <a:r>
              <a:rPr lang="en-US" sz="1400" dirty="0" smtClean="0"/>
              <a:t>Arch Linux</a:t>
            </a:r>
          </a:p>
          <a:p>
            <a:pPr lvl="1"/>
            <a:r>
              <a:rPr lang="en-US" sz="1400" dirty="0" smtClean="0"/>
              <a:t>CRUX Linux</a:t>
            </a:r>
          </a:p>
          <a:p>
            <a:pPr lvl="1"/>
            <a:r>
              <a:rPr lang="en-US" sz="1400" dirty="0" smtClean="0"/>
              <a:t>Gentoo</a:t>
            </a:r>
          </a:p>
          <a:p>
            <a:pPr lvl="1"/>
            <a:r>
              <a:rPr lang="en-US" sz="1400" dirty="0" smtClean="0"/>
              <a:t>Oracle Linux</a:t>
            </a:r>
          </a:p>
          <a:p>
            <a:pPr lvl="1"/>
            <a:r>
              <a:rPr lang="en-US" sz="1400" dirty="0" err="1" smtClean="0"/>
              <a:t>Suse</a:t>
            </a:r>
            <a:r>
              <a:rPr lang="en-US" sz="1400" dirty="0" smtClean="0"/>
              <a:t> Linux</a:t>
            </a:r>
          </a:p>
          <a:p>
            <a:pPr lvl="1"/>
            <a:r>
              <a:rPr lang="en-US" sz="1400" dirty="0" err="1" smtClean="0"/>
              <a:t>Frugalware</a:t>
            </a:r>
            <a:r>
              <a:rPr lang="en-US" sz="1400" dirty="0" smtClean="0"/>
              <a:t> (New)</a:t>
            </a:r>
            <a:endParaRPr lang="en-US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04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23940" y="5749191"/>
            <a:ext cx="6102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https://www.davidbaumgold.com/tutorials/wine-mac/</a:t>
            </a:r>
            <a:endParaRPr lang="th-TH" dirty="0"/>
          </a:p>
        </p:txBody>
      </p:sp>
      <p:sp>
        <p:nvSpPr>
          <p:cNvPr id="8" name="AutoShape 2" descr="https://photos-5.dropbox.com/t/2/AACOkLJwCyYqzd6ewMQCIXdao_pNxgi6bbuabCLGkqLfrQ/12/54323090/png/32x32/1/_/1/2/Screenshot%20from%202016-06-14%2021-44-34.png/EMGm-ikY94MCIAIoAg/aiO2paUJwlsKuMYqnzW_zXQNTkOGl9GkhcO2ec0vjwA?size=800x600&amp;size_mode=3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0237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sp>
        <p:nvSpPr>
          <p:cNvPr id="8" name="AutoShape 2" descr="https://photos-5.dropbox.com/t/2/AACOkLJwCyYqzd6ewMQCIXdao_pNxgi6bbuabCLGkqLfrQ/12/54323090/png/32x32/1/_/1/2/Screenshot%20from%202016-06-14%2021-44-34.png/EMGm-ikY94MCIAIoAg/aiO2paUJwlsKuMYqnzW_zXQNTkOGl9GkhcO2ec0vjwA?size=800x600&amp;size_mode=3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36" y="721669"/>
            <a:ext cx="7623528" cy="539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6786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 for Day 1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51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"/>
            <a:ext cx="9152234" cy="6099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936" y="1052736"/>
            <a:ext cx="4608512" cy="2736304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Docker: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The Next-Gen of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Virtualization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(Day 2)</a:t>
            </a:r>
            <a:endParaRPr lang="th-TH" sz="4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5013176"/>
            <a:ext cx="4460378" cy="870992"/>
          </a:xfrm>
          <a:solidFill>
            <a:srgbClr val="00B0F0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Praparn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Luengphoonlap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Email: eva10409@gmail.com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3267075" cy="1306830"/>
          </a:xfrm>
          <a:prstGeom prst="rect">
            <a:avLst/>
          </a:prstGeom>
        </p:spPr>
      </p:pic>
      <p:pic>
        <p:nvPicPr>
          <p:cNvPr id="9" name="Picture 8" descr="http://blog.arungupta.me/wp-content/uploads/2015/11/docker-swarm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44700"/>
            <a:ext cx="2047200" cy="28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7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Dockerfile</a:t>
            </a:r>
            <a:r>
              <a:rPr lang="en-US" dirty="0" smtClean="0"/>
              <a:t> </a:t>
            </a:r>
            <a:r>
              <a:rPr lang="en-US" dirty="0"/>
              <a:t>and Build</a:t>
            </a:r>
          </a:p>
          <a:p>
            <a:r>
              <a:rPr lang="en-US" dirty="0" smtClean="0"/>
              <a:t>Compose</a:t>
            </a:r>
          </a:p>
          <a:p>
            <a:r>
              <a:rPr lang="en-US" dirty="0" smtClean="0"/>
              <a:t>Registry</a:t>
            </a:r>
          </a:p>
          <a:p>
            <a:r>
              <a:rPr lang="en-US" dirty="0" smtClean="0"/>
              <a:t>Swarm &amp; Swarm 1.12</a:t>
            </a:r>
          </a:p>
          <a:p>
            <a:pPr lvl="1"/>
            <a:r>
              <a:rPr lang="en-US" dirty="0" smtClean="0"/>
              <a:t>Conceptual of Swarm</a:t>
            </a:r>
          </a:p>
          <a:p>
            <a:pPr lvl="1"/>
            <a:r>
              <a:rPr lang="en-US" dirty="0" smtClean="0"/>
              <a:t>Service Discovery</a:t>
            </a:r>
          </a:p>
          <a:p>
            <a:pPr lvl="1"/>
            <a:r>
              <a:rPr lang="en-US" dirty="0" smtClean="0"/>
              <a:t>Container Scheduling</a:t>
            </a:r>
          </a:p>
          <a:p>
            <a:pPr lvl="1"/>
            <a:r>
              <a:rPr lang="en-US" dirty="0" smtClean="0"/>
              <a:t>Container </a:t>
            </a:r>
            <a:r>
              <a:rPr lang="en-US" dirty="0" err="1" smtClean="0"/>
              <a:t>Loadbalance</a:t>
            </a:r>
            <a:endParaRPr lang="en-US" dirty="0" smtClean="0"/>
          </a:p>
          <a:p>
            <a:pPr lvl="1"/>
            <a:r>
              <a:rPr lang="en-US" dirty="0" smtClean="0"/>
              <a:t>High Availability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Volume</a:t>
            </a:r>
          </a:p>
          <a:p>
            <a:pPr lvl="1"/>
            <a:r>
              <a:rPr lang="en-US" dirty="0" smtClean="0"/>
              <a:t>Swarm 1.12</a:t>
            </a:r>
          </a:p>
          <a:p>
            <a:r>
              <a:rPr lang="en-US" sz="2600" dirty="0" smtClean="0"/>
              <a:t>Rancher Solution for Docker</a:t>
            </a:r>
          </a:p>
          <a:p>
            <a:r>
              <a:rPr lang="en-US" sz="2600" dirty="0" smtClean="0"/>
              <a:t>Q&amp;A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26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and Build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96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docker</a:t>
            </a:r>
            <a:r>
              <a:rPr lang="en-US" sz="2000" dirty="0" smtClean="0"/>
              <a:t> file </a:t>
            </a:r>
            <a:r>
              <a:rPr lang="th-TH" sz="2000" dirty="0" smtClean="0"/>
              <a:t>คือการคำสั่งที่ใช้สร้าง</a:t>
            </a:r>
            <a:r>
              <a:rPr lang="en-US" sz="2000" dirty="0" smtClean="0"/>
              <a:t> image </a:t>
            </a:r>
            <a:r>
              <a:rPr lang="th-TH" sz="2000" dirty="0" smtClean="0"/>
              <a:t>ขึ้นเพื่อใช้งานโดยเฉพาะ และสามารถกำหนดเป็นมาตรฐานสำหรับการทำงานในองค์กรโดยสร้าง </a:t>
            </a:r>
            <a:r>
              <a:rPr lang="en-US" sz="2000" dirty="0" smtClean="0"/>
              <a:t>text file </a:t>
            </a:r>
            <a:r>
              <a:rPr lang="th-TH" sz="2000" dirty="0" smtClean="0"/>
              <a:t>ตาม </a:t>
            </a:r>
            <a:r>
              <a:rPr lang="en-US" sz="2000" dirty="0" smtClean="0"/>
              <a:t>syntax </a:t>
            </a:r>
            <a:r>
              <a:rPr lang="th-TH" sz="2000" dirty="0" smtClean="0"/>
              <a:t>ที่ทาง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กำหนดไว้</a:t>
            </a:r>
          </a:p>
          <a:p>
            <a:pPr lvl="1"/>
            <a:r>
              <a:rPr lang="en-US" sz="1800" dirty="0" smtClean="0"/>
              <a:t>FROM</a:t>
            </a:r>
          </a:p>
          <a:p>
            <a:pPr lvl="1"/>
            <a:r>
              <a:rPr lang="en-US" sz="1800" dirty="0" smtClean="0"/>
              <a:t>MAINTAINER</a:t>
            </a:r>
          </a:p>
          <a:p>
            <a:pPr lvl="1"/>
            <a:r>
              <a:rPr lang="en-US" sz="1800" dirty="0" smtClean="0"/>
              <a:t>RUN (shell), [“exec”, “parameter1”,”parameter2”,”etc”]</a:t>
            </a:r>
          </a:p>
          <a:p>
            <a:pPr lvl="1"/>
            <a:r>
              <a:rPr lang="en-US" sz="1800" dirty="0" smtClean="0"/>
              <a:t>CMD (shell),[“exec”,”parameter1”,”parameter2”,”etc”]</a:t>
            </a:r>
          </a:p>
          <a:p>
            <a:pPr lvl="1"/>
            <a:r>
              <a:rPr lang="en-US" sz="1800" dirty="0" smtClean="0"/>
              <a:t>EXPOSE</a:t>
            </a:r>
          </a:p>
          <a:p>
            <a:pPr lvl="1"/>
            <a:r>
              <a:rPr lang="en-US" sz="1800" dirty="0" smtClean="0"/>
              <a:t>ENV</a:t>
            </a:r>
          </a:p>
          <a:p>
            <a:pPr lvl="1"/>
            <a:r>
              <a:rPr lang="en-US" sz="1800" dirty="0" smtClean="0"/>
              <a:t>COPY /ADD (source) (Destination), [(source) (destination)]</a:t>
            </a:r>
          </a:p>
          <a:p>
            <a:pPr lvl="1"/>
            <a:r>
              <a:rPr lang="en-US" sz="1800" dirty="0" smtClean="0"/>
              <a:t>ENTRYPOINT</a:t>
            </a:r>
          </a:p>
          <a:p>
            <a:pPr lvl="1"/>
            <a:r>
              <a:rPr lang="en-US" sz="1800" dirty="0" smtClean="0"/>
              <a:t>WORKDIR</a:t>
            </a:r>
          </a:p>
          <a:p>
            <a:pPr lvl="1"/>
            <a:r>
              <a:rPr lang="en-US" sz="1800" dirty="0" err="1" smtClean="0"/>
              <a:t>Etc</a:t>
            </a:r>
            <a:r>
              <a:rPr lang="en-US" sz="1800" dirty="0" smtClean="0"/>
              <a:t>(</a:t>
            </a: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docs.docker.com/engine/reference/builder</a:t>
            </a:r>
            <a:r>
              <a:rPr lang="en-US" sz="2000" dirty="0" smtClean="0"/>
              <a:t>)</a:t>
            </a:r>
          </a:p>
          <a:p>
            <a:pPr lvl="1"/>
            <a:endParaRPr lang="th-TH" sz="1200" dirty="0" smtClean="0"/>
          </a:p>
          <a:p>
            <a:r>
              <a:rPr lang="th-TH" sz="2000" dirty="0" smtClean="0"/>
              <a:t>เมื่อสร้าง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เสร็จแล้วสามารถสั่ง</a:t>
            </a:r>
            <a:r>
              <a:rPr lang="en-US" sz="2000" dirty="0" smtClean="0"/>
              <a:t> image </a:t>
            </a:r>
            <a:r>
              <a:rPr lang="th-TH" sz="2000" dirty="0" smtClean="0"/>
              <a:t>ผ่านคำสั่ง</a:t>
            </a:r>
            <a:r>
              <a:rPr lang="en-US" sz="2000" dirty="0" smtClean="0"/>
              <a:t> build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573325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build &lt;option&gt; &lt;path of </a:t>
            </a:r>
            <a:r>
              <a:rPr lang="en-US" sz="2400" dirty="0" err="1" smtClean="0">
                <a:solidFill>
                  <a:schemeClr val="tx1"/>
                </a:solidFill>
              </a:rPr>
              <a:t>dockerfile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488755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256584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Best practice </a:t>
            </a:r>
            <a:r>
              <a:rPr lang="th-TH" sz="2000" b="1" dirty="0" smtClean="0"/>
              <a:t>ในการสร้าง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dockerfile</a:t>
            </a:r>
            <a:endParaRPr lang="en-US" sz="2000" b="1" dirty="0" smtClean="0"/>
          </a:p>
          <a:p>
            <a:r>
              <a:rPr lang="en-US" sz="2000" dirty="0"/>
              <a:t>s</a:t>
            </a:r>
            <a:r>
              <a:rPr lang="en-US" sz="2000" dirty="0" smtClean="0"/>
              <a:t>imple is the best</a:t>
            </a:r>
          </a:p>
          <a:p>
            <a:r>
              <a:rPr lang="en-US" sz="2000" dirty="0" smtClean="0"/>
              <a:t>1 container / 1 service</a:t>
            </a:r>
          </a:p>
          <a:p>
            <a:r>
              <a:rPr lang="th-TH" sz="2000" dirty="0" smtClean="0"/>
              <a:t>เลือก</a:t>
            </a:r>
            <a:r>
              <a:rPr lang="en-US" sz="2000" dirty="0" smtClean="0"/>
              <a:t> source image </a:t>
            </a:r>
            <a:r>
              <a:rPr lang="th-TH" sz="2000" dirty="0" smtClean="0"/>
              <a:t>จาก </a:t>
            </a:r>
            <a:r>
              <a:rPr lang="en-US" sz="2000" dirty="0" smtClean="0"/>
              <a:t>official owner</a:t>
            </a:r>
            <a:r>
              <a:rPr lang="th-TH" sz="2000" dirty="0" smtClean="0"/>
              <a:t> </a:t>
            </a:r>
            <a:endParaRPr lang="en-US" sz="2000" dirty="0" smtClean="0"/>
          </a:p>
          <a:p>
            <a:r>
              <a:rPr lang="th-TH" sz="2000" dirty="0" smtClean="0"/>
              <a:t>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โดยพยายามให้มี </a:t>
            </a:r>
            <a:r>
              <a:rPr lang="en-US" sz="2000" dirty="0" smtClean="0"/>
              <a:t>footprint </a:t>
            </a:r>
            <a:r>
              <a:rPr lang="th-TH" sz="2000" dirty="0" smtClean="0"/>
              <a:t>ต่ำที่สุด</a:t>
            </a:r>
          </a:p>
          <a:p>
            <a:pPr lvl="1"/>
            <a:r>
              <a:rPr lang="th-TH" sz="2000" dirty="0" smtClean="0"/>
              <a:t>สร้าง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บน </a:t>
            </a:r>
            <a:r>
              <a:rPr lang="en-US" sz="2000" dirty="0" smtClean="0"/>
              <a:t>path </a:t>
            </a:r>
            <a:r>
              <a:rPr lang="th-TH" sz="2000" dirty="0" smtClean="0"/>
              <a:t>ที่สร้างขึ้นเฉพาะงาน</a:t>
            </a:r>
          </a:p>
          <a:p>
            <a:pPr lvl="1"/>
            <a:r>
              <a:rPr lang="th-TH" sz="2000" dirty="0" smtClean="0"/>
              <a:t>วางเฉพาะไฟล์ที่จำเป็นต้องใช้งานบน </a:t>
            </a:r>
            <a:r>
              <a:rPr lang="en-US" sz="2000" dirty="0" smtClean="0"/>
              <a:t>path</a:t>
            </a:r>
          </a:p>
          <a:p>
            <a:pPr lvl="1"/>
            <a:r>
              <a:rPr lang="en-US" sz="2000" dirty="0" smtClean="0"/>
              <a:t>install component </a:t>
            </a:r>
            <a:r>
              <a:rPr lang="th-TH" sz="2000" dirty="0" smtClean="0"/>
              <a:t>เท่าที่จำเป็นต้องใช้งานบน</a:t>
            </a:r>
            <a:r>
              <a:rPr lang="en-US" sz="2000" dirty="0" smtClean="0"/>
              <a:t> container</a:t>
            </a:r>
            <a:endParaRPr lang="th-TH" sz="2000" dirty="0" smtClean="0"/>
          </a:p>
          <a:p>
            <a:r>
              <a:rPr lang="th-TH" sz="2000" dirty="0" smtClean="0"/>
              <a:t>จัดเรียง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ให้อ่านง่าย</a:t>
            </a:r>
          </a:p>
          <a:p>
            <a:pPr lvl="1"/>
            <a:r>
              <a:rPr lang="en-US" sz="2000" dirty="0" smtClean="0"/>
              <a:t>apt-update &amp;&amp; apt-install –y \</a:t>
            </a:r>
          </a:p>
          <a:p>
            <a:pPr lvl="1"/>
            <a:r>
              <a:rPr lang="en-US" sz="2000" dirty="0" smtClean="0"/>
              <a:t>curl \</a:t>
            </a:r>
          </a:p>
          <a:p>
            <a:pPr lvl="1"/>
            <a:r>
              <a:rPr lang="en-US" sz="2000" dirty="0" err="1" smtClean="0"/>
              <a:t>automake</a:t>
            </a:r>
            <a:r>
              <a:rPr lang="en-US" sz="2000" dirty="0" smtClean="0"/>
              <a:t> \</a:t>
            </a:r>
            <a:endParaRPr lang="th-TH" sz="2000" dirty="0" smtClean="0"/>
          </a:p>
          <a:p>
            <a:r>
              <a:rPr lang="th-TH" sz="2000" dirty="0" smtClean="0"/>
              <a:t>ควรระบุ</a:t>
            </a:r>
            <a:r>
              <a:rPr lang="en-US" sz="2000" dirty="0" smtClean="0"/>
              <a:t> EXPOSE </a:t>
            </a:r>
            <a:r>
              <a:rPr lang="th-TH" sz="2000" dirty="0" smtClean="0"/>
              <a:t> </a:t>
            </a:r>
            <a:r>
              <a:rPr lang="en-US" sz="2000" dirty="0" smtClean="0"/>
              <a:t>port </a:t>
            </a:r>
            <a:r>
              <a:rPr lang="th-TH" sz="2000" dirty="0" smtClean="0"/>
              <a:t>ที่ออกแบบให้ใช้งานไว้ในทุกๆครั้ง</a:t>
            </a: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47703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h-TH" sz="2000" dirty="0" smtClean="0"/>
              <a:t>ควร</a:t>
            </a:r>
            <a:r>
              <a:rPr lang="th-TH" sz="2000" dirty="0"/>
              <a:t>ระบุ </a:t>
            </a:r>
            <a:r>
              <a:rPr lang="en-US" sz="2000" dirty="0"/>
              <a:t>WORKDIR </a:t>
            </a:r>
            <a:r>
              <a:rPr lang="th-TH" sz="2000" dirty="0" smtClean="0"/>
              <a:t>เพื่อกำหนด </a:t>
            </a:r>
            <a:r>
              <a:rPr lang="en-US" sz="2000" dirty="0" smtClean="0"/>
              <a:t>path</a:t>
            </a:r>
            <a:r>
              <a:rPr lang="th-TH" sz="2000" dirty="0" smtClean="0"/>
              <a:t> เริ่มต้นใน</a:t>
            </a:r>
            <a:r>
              <a:rPr lang="th-TH" sz="2000" dirty="0"/>
              <a:t>การทำงานทุก</a:t>
            </a:r>
            <a:r>
              <a:rPr lang="th-TH" sz="2000" dirty="0" smtClean="0"/>
              <a:t>ครั้ง (</a:t>
            </a:r>
            <a:r>
              <a:rPr lang="en-US" sz="2000" dirty="0" smtClean="0"/>
              <a:t>before ENTRYPOINT, RUN, CMD, COPY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ADD/COPY </a:t>
            </a:r>
            <a:r>
              <a:rPr lang="en-US" sz="2000" dirty="0"/>
              <a:t>operation</a:t>
            </a:r>
          </a:p>
          <a:p>
            <a:pPr lvl="1"/>
            <a:r>
              <a:rPr lang="en-US" sz="2000" dirty="0"/>
              <a:t>COPY</a:t>
            </a:r>
            <a:r>
              <a:rPr lang="th-TH" sz="2000" dirty="0"/>
              <a:t> เป็น </a:t>
            </a:r>
            <a:r>
              <a:rPr lang="en-US" sz="2000" dirty="0"/>
              <a:t>basic transfer simple file</a:t>
            </a:r>
          </a:p>
          <a:p>
            <a:pPr lvl="1"/>
            <a:r>
              <a:rPr lang="en-US" sz="2000" dirty="0"/>
              <a:t>ADD </a:t>
            </a:r>
            <a:r>
              <a:rPr lang="th-TH" sz="2000" dirty="0"/>
              <a:t>ใช้ในกรณี</a:t>
            </a:r>
            <a:r>
              <a:rPr lang="en-US" sz="2000" dirty="0"/>
              <a:t> remote file URL, self extract (.tar) (Not recommend)</a:t>
            </a:r>
          </a:p>
          <a:p>
            <a:endParaRPr lang="th-TH" sz="2000" dirty="0" smtClean="0"/>
          </a:p>
          <a:p>
            <a:r>
              <a:rPr lang="en-US" sz="2000" dirty="0" smtClean="0"/>
              <a:t>ENV PATH </a:t>
            </a:r>
            <a:r>
              <a:rPr lang="th-TH" sz="2000" dirty="0" smtClean="0"/>
              <a:t>ควรระบุ </a:t>
            </a:r>
            <a:r>
              <a:rPr lang="en-US" sz="2000" dirty="0" smtClean="0"/>
              <a:t>path </a:t>
            </a:r>
            <a:r>
              <a:rPr lang="th-TH" sz="2000" dirty="0" smtClean="0"/>
              <a:t>ของ </a:t>
            </a:r>
            <a:r>
              <a:rPr lang="en-US" sz="2000" dirty="0" smtClean="0"/>
              <a:t>executable </a:t>
            </a:r>
            <a:r>
              <a:rPr lang="th-TH" sz="2000" dirty="0" smtClean="0"/>
              <a:t>ที่จำเป็นต้องใช้งาน</a:t>
            </a:r>
          </a:p>
          <a:p>
            <a:endParaRPr lang="th-TH" sz="2000" dirty="0" smtClean="0"/>
          </a:p>
          <a:p>
            <a:r>
              <a:rPr lang="th-TH" sz="2000" dirty="0" smtClean="0"/>
              <a:t>พิจารณาการใช้ </a:t>
            </a:r>
            <a:r>
              <a:rPr lang="en-US" sz="2000" dirty="0" smtClean="0"/>
              <a:t>cache</a:t>
            </a:r>
            <a:r>
              <a:rPr lang="th-TH" sz="2000" dirty="0" smtClean="0"/>
              <a:t> ของ </a:t>
            </a:r>
            <a:r>
              <a:rPr lang="en-US" sz="2000" dirty="0" smtClean="0"/>
              <a:t>image layer </a:t>
            </a:r>
            <a:r>
              <a:rPr lang="th-TH" sz="2000" dirty="0" smtClean="0"/>
              <a:t>โดยเราสามารถ </a:t>
            </a:r>
            <a:r>
              <a:rPr lang="en-US" sz="2000" dirty="0" smtClean="0"/>
              <a:t>ignore cache </a:t>
            </a:r>
            <a:r>
              <a:rPr lang="th-TH" sz="2000" dirty="0" smtClean="0"/>
              <a:t>ด้วย</a:t>
            </a:r>
            <a:r>
              <a:rPr lang="en-US" sz="2000" dirty="0" smtClean="0"/>
              <a:t> option “--no-cache=true”</a:t>
            </a:r>
          </a:p>
          <a:p>
            <a:pPr lvl="1"/>
            <a:r>
              <a:rPr lang="th-TH" sz="2000" dirty="0" smtClean="0"/>
              <a:t>ตามปกติ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จะเปรียบเทียบ </a:t>
            </a:r>
            <a:r>
              <a:rPr lang="en-US" sz="2000" dirty="0" smtClean="0"/>
              <a:t>instruction </a:t>
            </a:r>
            <a:r>
              <a:rPr lang="th-TH" sz="2000" dirty="0" smtClean="0"/>
              <a:t>ที่กำหนดไว้กับ </a:t>
            </a:r>
            <a:r>
              <a:rPr lang="en-US" sz="2000" dirty="0" smtClean="0"/>
              <a:t>image layer </a:t>
            </a:r>
            <a:r>
              <a:rPr lang="th-TH" sz="2000" dirty="0" smtClean="0"/>
              <a:t>ที่</a:t>
            </a:r>
            <a:endParaRPr lang="en-US" sz="2000" dirty="0" smtClean="0"/>
          </a:p>
          <a:p>
            <a:pPr lvl="1"/>
            <a:r>
              <a:rPr lang="en-US" sz="2000" dirty="0" smtClean="0"/>
              <a:t>Consider: instruction, base image</a:t>
            </a:r>
          </a:p>
          <a:p>
            <a:pPr marL="457200" lvl="1" indent="0">
              <a:buNone/>
            </a:pP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28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7" y="1556792"/>
            <a:ext cx="4032449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 Name: NODEJS</a:t>
            </a:r>
          </a:p>
          <a:p>
            <a:r>
              <a:rPr lang="en-US" dirty="0" smtClean="0"/>
              <a:t>IP Address: X.X.X.X (Port: 3000:3000)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4355977" y="1916832"/>
            <a:ext cx="36003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23528" y="2636912"/>
            <a:ext cx="7992888" cy="29255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Docker-machine: </a:t>
            </a:r>
            <a:r>
              <a:rPr lang="en-US" dirty="0" err="1" smtClean="0">
                <a:solidFill>
                  <a:schemeClr val="tx1"/>
                </a:solidFill>
              </a:rPr>
              <a:t>labdocker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4" y="3645024"/>
            <a:ext cx="3096344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225170" y="3958194"/>
            <a:ext cx="1618637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372" y="4496094"/>
            <a:ext cx="1479539" cy="634088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4572000" y="1556792"/>
            <a:ext cx="396044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 Name: NGINX</a:t>
            </a:r>
          </a:p>
          <a:p>
            <a:r>
              <a:rPr lang="en-US" dirty="0" smtClean="0"/>
              <a:t>IP Address: X.X.X.X (Port: 8080:80)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822486" y="3645024"/>
            <a:ext cx="3096344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nginx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220072" y="3958194"/>
            <a:ext cx="1618637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29" y="4707143"/>
            <a:ext cx="1657023" cy="37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7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h-TH" sz="2000" dirty="0" smtClean="0"/>
              <a:t>รองรับการติดตั้งบน </a:t>
            </a:r>
            <a:r>
              <a:rPr lang="en-US" sz="2000" dirty="0" smtClean="0"/>
              <a:t>Windows, Mac OS X (Linux VM)(64 </a:t>
            </a:r>
            <a:r>
              <a:rPr lang="th-TH" sz="2000" dirty="0" smtClean="0"/>
              <a:t>บิต</a:t>
            </a:r>
            <a:r>
              <a:rPr lang="en-US" sz="2000" dirty="0" smtClean="0"/>
              <a:t>)(Official)</a:t>
            </a:r>
          </a:p>
          <a:p>
            <a:pPr lvl="1"/>
            <a:r>
              <a:rPr lang="en-US" sz="1800" dirty="0" smtClean="0"/>
              <a:t>Windows 7 or higher</a:t>
            </a:r>
          </a:p>
          <a:p>
            <a:pPr lvl="1"/>
            <a:r>
              <a:rPr lang="en-US" sz="1800" dirty="0" smtClean="0"/>
              <a:t>Mac OS X (10.8 ) or higher</a:t>
            </a:r>
          </a:p>
          <a:p>
            <a:r>
              <a:rPr lang="en-US" sz="2000" dirty="0" smtClean="0"/>
              <a:t>Unofficial (Pirates !!!)</a:t>
            </a:r>
          </a:p>
          <a:p>
            <a:pPr lvl="1"/>
            <a:r>
              <a:rPr lang="en-US" sz="1800" dirty="0" smtClean="0"/>
              <a:t>Windows  2016 TP5  (Experimented)</a:t>
            </a:r>
          </a:p>
          <a:p>
            <a:pPr lvl="1"/>
            <a:r>
              <a:rPr lang="en-US" sz="1800" dirty="0" smtClean="0"/>
              <a:t>Windows 10 (Experimented)</a:t>
            </a:r>
          </a:p>
          <a:p>
            <a:pPr lvl="1"/>
            <a:r>
              <a:rPr lang="en-US" sz="1800" dirty="0" smtClean="0"/>
              <a:t>FreeBSD (Experimented)</a:t>
            </a:r>
          </a:p>
          <a:p>
            <a:pPr lvl="1"/>
            <a:r>
              <a:rPr lang="en-US" sz="1800" dirty="0" smtClean="0"/>
              <a:t>Sun Solaris </a:t>
            </a:r>
            <a:r>
              <a:rPr lang="en-US" sz="1800" dirty="0"/>
              <a:t>(Experimented)</a:t>
            </a:r>
            <a:endParaRPr lang="en-US" sz="1800" dirty="0" smtClean="0"/>
          </a:p>
          <a:p>
            <a:pPr lvl="1"/>
            <a:r>
              <a:rPr lang="en-US" sz="1800" dirty="0" err="1"/>
              <a:t>Rasberry</a:t>
            </a:r>
            <a:r>
              <a:rPr lang="en-US" sz="1800" dirty="0"/>
              <a:t> PI (</a:t>
            </a:r>
            <a:r>
              <a:rPr lang="en-US" sz="1800" dirty="0" err="1"/>
              <a:t>IoT</a:t>
            </a:r>
            <a:r>
              <a:rPr lang="en-US" sz="1800" dirty="0" smtClean="0"/>
              <a:t>)</a:t>
            </a:r>
          </a:p>
          <a:p>
            <a:r>
              <a:rPr lang="th-TH" sz="2000" dirty="0" smtClean="0"/>
              <a:t>รองรับการรันบนระบบ </a:t>
            </a:r>
            <a:r>
              <a:rPr lang="en-US" sz="2000" dirty="0" smtClean="0"/>
              <a:t>Cloud</a:t>
            </a:r>
          </a:p>
          <a:p>
            <a:pPr lvl="1"/>
            <a:r>
              <a:rPr lang="en-US" sz="1800" dirty="0" smtClean="0"/>
              <a:t>Amazon Web Service (AWS) (EC2)</a:t>
            </a:r>
          </a:p>
          <a:p>
            <a:pPr lvl="1"/>
            <a:r>
              <a:rPr lang="en-US" sz="1800" dirty="0" err="1" smtClean="0"/>
              <a:t>BlueMix</a:t>
            </a:r>
            <a:r>
              <a:rPr lang="en-US" sz="1800" dirty="0" smtClean="0"/>
              <a:t> &amp; </a:t>
            </a:r>
            <a:r>
              <a:rPr lang="en-US" sz="1800" dirty="0" err="1" smtClean="0"/>
              <a:t>Softlayer</a:t>
            </a:r>
            <a:endParaRPr lang="en-US" sz="1800" dirty="0" smtClean="0"/>
          </a:p>
          <a:p>
            <a:pPr lvl="1"/>
            <a:r>
              <a:rPr lang="en-US" sz="1800" dirty="0" err="1" smtClean="0"/>
              <a:t>Joyent</a:t>
            </a:r>
            <a:r>
              <a:rPr lang="en-US" sz="1800" dirty="0" smtClean="0"/>
              <a:t> Cloud (New)</a:t>
            </a:r>
          </a:p>
          <a:p>
            <a:pPr lvl="1"/>
            <a:r>
              <a:rPr lang="en-US" sz="1800" dirty="0" smtClean="0"/>
              <a:t>Azure Cloud</a:t>
            </a:r>
          </a:p>
          <a:p>
            <a:pPr lvl="1"/>
            <a:r>
              <a:rPr lang="en-US" sz="1800" dirty="0" smtClean="0"/>
              <a:t>Google Cloud</a:t>
            </a:r>
          </a:p>
          <a:p>
            <a:pPr lvl="1"/>
            <a:r>
              <a:rPr lang="en-US" sz="1800" dirty="0" smtClean="0"/>
              <a:t>Digital Ocean</a:t>
            </a:r>
          </a:p>
          <a:p>
            <a:pPr lvl="1"/>
            <a:r>
              <a:rPr lang="en-US" sz="1800" dirty="0" err="1" smtClean="0"/>
              <a:t>Etc</a:t>
            </a:r>
            <a:endParaRPr lang="en-US" sz="1800" dirty="0" smtClean="0"/>
          </a:p>
          <a:p>
            <a:pPr lvl="1"/>
            <a:endParaRPr lang="en-US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8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NODEJS container</a:t>
            </a:r>
          </a:p>
          <a:p>
            <a:r>
              <a:rPr lang="th-TH" sz="2000" dirty="0" smtClean="0"/>
              <a:t>บน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r>
              <a:rPr lang="th-TH" sz="2000" dirty="0" smtClean="0"/>
              <a:t> สร้าง </a:t>
            </a:r>
            <a:r>
              <a:rPr lang="en-US" sz="2000" dirty="0" smtClean="0"/>
              <a:t>path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nodejs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copy file “hello.js” </a:t>
            </a:r>
            <a:r>
              <a:rPr lang="th-TH" sz="2000" dirty="0" smtClean="0"/>
              <a:t>ไปวางไว้ที่</a:t>
            </a:r>
            <a:r>
              <a:rPr lang="en-US" sz="2000" dirty="0" smtClean="0"/>
              <a:t>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nodejs</a:t>
            </a:r>
            <a:endParaRPr lang="en-US" sz="2000" dirty="0" smtClean="0"/>
          </a:p>
          <a:p>
            <a:r>
              <a:rPr lang="en-US" sz="2000" dirty="0" smtClean="0"/>
              <a:t>SCP </a:t>
            </a:r>
            <a:r>
              <a:rPr lang="en-US" sz="2000" dirty="0" err="1" smtClean="0"/>
              <a:t>docker</a:t>
            </a:r>
            <a:r>
              <a:rPr lang="en-US" sz="2000" dirty="0" smtClean="0"/>
              <a:t>@&lt;</a:t>
            </a:r>
            <a:r>
              <a:rPr lang="en-US" sz="2000" dirty="0" err="1" smtClean="0"/>
              <a:t>ip</a:t>
            </a:r>
            <a:r>
              <a:rPr lang="en-US" sz="2000" dirty="0" smtClean="0"/>
              <a:t>-address of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-machine&gt;:/home/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nodejs</a:t>
            </a:r>
            <a:r>
              <a:rPr lang="en-US" sz="2000" dirty="0" smtClean="0"/>
              <a:t> /&lt;path&gt;</a:t>
            </a:r>
            <a:endParaRPr lang="en-US" sz="22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18448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mkdir</a:t>
            </a:r>
            <a:r>
              <a:rPr lang="en-US" sz="2400" dirty="0" smtClean="0">
                <a:solidFill>
                  <a:schemeClr val="tx1"/>
                </a:solidFill>
              </a:rPr>
              <a:t> /home/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nodejs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717032"/>
            <a:ext cx="6421055" cy="2470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445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ตามตัวอย่างด้านล่าง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95536" y="1556792"/>
            <a:ext cx="8280920" cy="34563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ENV NODE_VERSION=v4.3.0 NPM_VERSION=2.14.12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mkdir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hello.js /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WORKDIR 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node","hello.js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3000</a:t>
            </a:r>
            <a:endParaRPr lang="th-TH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5301208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build -t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/node:1.0 /home/</a:t>
            </a:r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nodejs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6241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2.1: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Output</a:t>
            </a:r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052736"/>
            <a:ext cx="5609380" cy="5171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182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Test run</a:t>
            </a:r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1484784"/>
            <a:ext cx="8280920" cy="3240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</a:rPr>
              <a:t> run -</a:t>
            </a:r>
            <a:r>
              <a:rPr lang="en-US" sz="2000" dirty="0" err="1" smtClean="0">
                <a:solidFill>
                  <a:schemeClr val="tx1"/>
                </a:solidFill>
              </a:rPr>
              <a:t>dt</a:t>
            </a:r>
            <a:r>
              <a:rPr lang="en-US" sz="2000" dirty="0" smtClean="0">
                <a:solidFill>
                  <a:schemeClr val="tx1"/>
                </a:solidFill>
              </a:rPr>
              <a:t> --name NODEJS -p 3000:3000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/node:1.0</a:t>
            </a:r>
            <a:endParaRPr lang="th-TH" sz="20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44" y="2276872"/>
            <a:ext cx="6192688" cy="235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301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NGINX container</a:t>
            </a:r>
          </a:p>
          <a:p>
            <a:r>
              <a:rPr lang="th-TH" sz="2000" dirty="0" smtClean="0"/>
              <a:t>แก้ไข </a:t>
            </a:r>
            <a:r>
              <a:rPr lang="en-US" sz="2000" dirty="0" smtClean="0"/>
              <a:t>configure </a:t>
            </a:r>
            <a:r>
              <a:rPr lang="en-US" sz="2000" dirty="0" err="1" smtClean="0"/>
              <a:t>nginx.conf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เพื่อใช้ทำ</a:t>
            </a:r>
            <a:r>
              <a:rPr lang="en-US" sz="2000" dirty="0" smtClean="0"/>
              <a:t> reverse proxy 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988840"/>
            <a:ext cx="5702944" cy="4086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1907704" y="2276872"/>
            <a:ext cx="3528392" cy="36004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1787487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บน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r>
              <a:rPr lang="th-TH" sz="2000" dirty="0" smtClean="0"/>
              <a:t> สร้าง </a:t>
            </a:r>
            <a:r>
              <a:rPr lang="en-US" sz="2000" dirty="0" smtClean="0"/>
              <a:t>path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nginx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copy file “nginx.</a:t>
            </a:r>
            <a:r>
              <a:rPr lang="en-US" sz="2000" dirty="0" err="1" smtClean="0"/>
              <a:t>conf</a:t>
            </a:r>
            <a:r>
              <a:rPr lang="en-US" sz="2000" dirty="0" smtClean="0"/>
              <a:t>”,”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” </a:t>
            </a:r>
            <a:r>
              <a:rPr lang="th-TH" sz="2000" dirty="0" smtClean="0"/>
              <a:t>ไปวางไว้ที่</a:t>
            </a:r>
            <a:r>
              <a:rPr lang="en-US" sz="2000" dirty="0" smtClean="0"/>
              <a:t>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nginx</a:t>
            </a:r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155679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mkdir</a:t>
            </a:r>
            <a:r>
              <a:rPr lang="en-US" sz="2400" dirty="0" smtClean="0">
                <a:solidFill>
                  <a:schemeClr val="tx1"/>
                </a:solidFill>
              </a:rPr>
              <a:t> /home/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31" y="2714066"/>
            <a:ext cx="8033717" cy="3091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831815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ตามตัวอย่างด้านล่าง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95536" y="1556792"/>
            <a:ext cx="8280920" cy="28083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</a:t>
            </a:r>
            <a:r>
              <a:rPr lang="en-US" dirty="0" smtClean="0">
                <a:solidFill>
                  <a:schemeClr val="tx1"/>
                </a:solidFill>
              </a:rPr>
              <a:t>"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>
                <a:solidFill>
                  <a:schemeClr val="tx1"/>
                </a:solidFill>
              </a:rPr>
              <a:t>usr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sbin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","-c","/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8080</a:t>
            </a:r>
            <a:endParaRPr lang="th-TH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465313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build -t </a:t>
            </a:r>
            <a:r>
              <a:rPr lang="en-US" sz="2400" dirty="0" err="1" smtClean="0">
                <a:solidFill>
                  <a:schemeClr val="tx1"/>
                </a:solidFill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</a:rPr>
              <a:t>/web:1.0 </a:t>
            </a:r>
            <a:r>
              <a:rPr lang="en-US" sz="2400" dirty="0">
                <a:solidFill>
                  <a:schemeClr val="tx1"/>
                </a:solidFill>
              </a:rPr>
              <a:t>/home/</a:t>
            </a:r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nodejs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9412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Test run</a:t>
            </a:r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1484784"/>
            <a:ext cx="8280920" cy="3240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run -</a:t>
            </a:r>
            <a:r>
              <a:rPr lang="en-US" sz="2000" dirty="0" err="1">
                <a:solidFill>
                  <a:schemeClr val="tx1"/>
                </a:solidFill>
              </a:rPr>
              <a:t>dt</a:t>
            </a:r>
            <a:r>
              <a:rPr lang="en-US" sz="2000" dirty="0">
                <a:solidFill>
                  <a:schemeClr val="tx1"/>
                </a:solidFill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</a:rPr>
              <a:t>NGINX -p </a:t>
            </a:r>
            <a:r>
              <a:rPr lang="en-US" sz="2000" dirty="0">
                <a:solidFill>
                  <a:schemeClr val="tx1"/>
                </a:solidFill>
              </a:rPr>
              <a:t>8080:8080 </a:t>
            </a:r>
            <a:r>
              <a:rPr lang="en-US" sz="2000" dirty="0" err="1">
                <a:solidFill>
                  <a:schemeClr val="tx1"/>
                </a:solidFill>
              </a:rPr>
              <a:t>labdocker</a:t>
            </a:r>
            <a:r>
              <a:rPr lang="en-US" sz="2000" dirty="0">
                <a:solidFill>
                  <a:schemeClr val="tx1"/>
                </a:solidFill>
              </a:rPr>
              <a:t>/web:1.0</a:t>
            </a:r>
            <a:endParaRPr lang="th-TH" sz="20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67" y="1933550"/>
            <a:ext cx="59531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482" y="2924944"/>
            <a:ext cx="59531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89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77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Compose </a:t>
            </a:r>
            <a:r>
              <a:rPr lang="th-TH" sz="2000" dirty="0" smtClean="0"/>
              <a:t>เป็นเครื่องมือที่ใช้ในการสร้าง</a:t>
            </a:r>
            <a:r>
              <a:rPr lang="en-US" sz="2000" dirty="0" smtClean="0"/>
              <a:t> system service </a:t>
            </a:r>
            <a:r>
              <a:rPr lang="th-TH" sz="2000" dirty="0" smtClean="0"/>
              <a:t>ที่จะใช้ในการรันระบบงานทั้งระบบ ซึ่งตามปกติจะประกอบไปด้วยหลาย</a:t>
            </a:r>
            <a:r>
              <a:rPr lang="en-US" sz="2000" dirty="0" smtClean="0"/>
              <a:t> component </a:t>
            </a:r>
            <a:r>
              <a:rPr lang="th-TH" sz="2000" dirty="0" smtClean="0"/>
              <a:t>อาทิเช่น</a:t>
            </a:r>
          </a:p>
          <a:p>
            <a:pPr lvl="1"/>
            <a:r>
              <a:rPr lang="en-US" sz="2000" dirty="0" smtClean="0"/>
              <a:t>Web component service</a:t>
            </a:r>
          </a:p>
          <a:p>
            <a:pPr lvl="1"/>
            <a:r>
              <a:rPr lang="en-US" sz="2000" dirty="0" smtClean="0"/>
              <a:t>Application component service</a:t>
            </a:r>
          </a:p>
          <a:p>
            <a:pPr lvl="1"/>
            <a:r>
              <a:rPr lang="en-US" sz="2000" dirty="0" smtClean="0"/>
              <a:t>Database component service</a:t>
            </a:r>
          </a:p>
          <a:p>
            <a:pPr lvl="1"/>
            <a:r>
              <a:rPr lang="en-US" sz="2000" dirty="0" smtClean="0"/>
              <a:t>Load balance </a:t>
            </a:r>
            <a:r>
              <a:rPr lang="en-US" sz="2000" dirty="0"/>
              <a:t>component </a:t>
            </a:r>
            <a:r>
              <a:rPr lang="en-US" sz="2000" dirty="0" smtClean="0"/>
              <a:t>service</a:t>
            </a:r>
          </a:p>
          <a:p>
            <a:pPr lvl="1"/>
            <a:r>
              <a:rPr lang="en-US" sz="2000" dirty="0" err="1" smtClean="0"/>
              <a:t>etc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r>
              <a:rPr lang="en-US" sz="2000" dirty="0" smtClean="0"/>
              <a:t>compose </a:t>
            </a:r>
            <a:r>
              <a:rPr lang="th-TH" sz="2000" dirty="0" smtClean="0"/>
              <a:t>สามารถควบคุมการ </a:t>
            </a:r>
            <a:r>
              <a:rPr lang="en-US" sz="2000" dirty="0" smtClean="0"/>
              <a:t>start / stop / monitor </a:t>
            </a:r>
            <a:r>
              <a:rPr lang="th-TH" sz="2000" dirty="0" smtClean="0"/>
              <a:t>การทำงานของ </a:t>
            </a:r>
            <a:r>
              <a:rPr lang="en-US" sz="2000" dirty="0" smtClean="0"/>
              <a:t>service</a:t>
            </a:r>
            <a:r>
              <a:rPr lang="th-TH" sz="2000" dirty="0" smtClean="0"/>
              <a:t> ทั้งระบบเป็น </a:t>
            </a:r>
            <a:r>
              <a:rPr lang="en-US" sz="2000" dirty="0" smtClean="0"/>
              <a:t>single point</a:t>
            </a:r>
          </a:p>
          <a:p>
            <a:endParaRPr lang="en-US" sz="2000" dirty="0" smtClean="0"/>
          </a:p>
          <a:p>
            <a:r>
              <a:rPr lang="th-TH" sz="2000" dirty="0" smtClean="0"/>
              <a:t>เหมาะสำหรับการสร้าง</a:t>
            </a:r>
            <a:r>
              <a:rPr lang="en-US" sz="2000" dirty="0" smtClean="0"/>
              <a:t> development environment / test environment / automatic deploy to production (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/ swam)</a:t>
            </a:r>
            <a:r>
              <a:rPr lang="en-US" sz="2000" dirty="0"/>
              <a:t> </a:t>
            </a:r>
            <a:r>
              <a:rPr lang="en-US" sz="2000" dirty="0" smtClean="0"/>
              <a:t>(build one </a:t>
            </a:r>
            <a:r>
              <a:rPr lang="en-US" sz="2000" dirty="0" smtClean="0">
                <a:sym typeface="Wingdings" panose="05000000000000000000" pitchFamily="2" charset="2"/>
              </a:rPr>
              <a:t> ship to everywhere)</a:t>
            </a:r>
          </a:p>
          <a:p>
            <a:r>
              <a:rPr lang="en-US" sz="2000" dirty="0" smtClean="0">
                <a:sym typeface="Wingdings" panose="05000000000000000000" pitchFamily="2" charset="2"/>
              </a:rPr>
              <a:t>*No Support --</a:t>
            </a:r>
            <a:r>
              <a:rPr lang="en-US" sz="2000" dirty="0" err="1" smtClean="0">
                <a:sym typeface="Wingdings" panose="05000000000000000000" pitchFamily="2" charset="2"/>
              </a:rPr>
              <a:t>ip</a:t>
            </a:r>
            <a:r>
              <a:rPr lang="en-US" sz="2000" dirty="0" smtClean="0">
                <a:sym typeface="Wingdings" panose="05000000000000000000" pitchFamily="2" charset="2"/>
              </a:rPr>
              <a:t> now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007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727763"/>
            <a:ext cx="8229600" cy="2925373"/>
          </a:xfrm>
        </p:spPr>
      </p:pic>
    </p:spTree>
    <p:extLst>
      <p:ext uri="{BB962C8B-B14F-4D97-AF65-F5344CB8AC3E}">
        <p14:creationId xmlns:p14="http://schemas.microsoft.com/office/powerpoint/2010/main" val="424470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ขั้นตอนในการสร้าง</a:t>
            </a:r>
            <a:r>
              <a:rPr lang="en-US" sz="2000" dirty="0" smtClean="0"/>
              <a:t> compose</a:t>
            </a:r>
          </a:p>
          <a:p>
            <a:pPr lvl="1"/>
            <a:r>
              <a:rPr lang="th-TH" sz="2000" dirty="0" smtClean="0"/>
              <a:t>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file </a:t>
            </a:r>
            <a:r>
              <a:rPr lang="th-TH" sz="2000" dirty="0" smtClean="0"/>
              <a:t>สำหรับแต่ละ </a:t>
            </a:r>
            <a:r>
              <a:rPr lang="en-US" sz="2000" dirty="0" smtClean="0"/>
              <a:t>component</a:t>
            </a:r>
          </a:p>
          <a:p>
            <a:pPr lvl="1"/>
            <a:r>
              <a:rPr lang="th-TH" sz="2000" dirty="0" smtClean="0"/>
              <a:t>กำหนดค่า</a:t>
            </a:r>
            <a:r>
              <a:rPr lang="en-US" sz="2000" dirty="0" smtClean="0"/>
              <a:t> running parameter </a:t>
            </a:r>
            <a:r>
              <a:rPr lang="th-TH" sz="2000" dirty="0" smtClean="0"/>
              <a:t>ใน </a:t>
            </a:r>
            <a:r>
              <a:rPr lang="en-US" sz="2000" dirty="0" smtClean="0"/>
              <a:t>.</a:t>
            </a:r>
            <a:r>
              <a:rPr lang="en-US" sz="2000" dirty="0" err="1" smtClean="0"/>
              <a:t>yml</a:t>
            </a:r>
            <a:r>
              <a:rPr lang="en-US" sz="2000" dirty="0" smtClean="0"/>
              <a:t> file </a:t>
            </a:r>
            <a:r>
              <a:rPr lang="th-TH" sz="2000" dirty="0" smtClean="0"/>
              <a:t>ของ</a:t>
            </a:r>
            <a:r>
              <a:rPr lang="en-US" sz="2000" dirty="0" smtClean="0"/>
              <a:t> compose</a:t>
            </a:r>
            <a:r>
              <a:rPr lang="th-TH" sz="2000" dirty="0" smtClean="0"/>
              <a:t> ซึ่งจะอ้างอิงถึง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file </a:t>
            </a:r>
            <a:r>
              <a:rPr lang="th-TH" sz="2000" dirty="0" smtClean="0"/>
              <a:t>แต่ละตัว</a:t>
            </a:r>
            <a:endParaRPr lang="en-US" sz="2000" dirty="0" smtClean="0"/>
          </a:p>
          <a:p>
            <a:pPr lvl="1"/>
            <a:r>
              <a:rPr lang="en-US" sz="2000" dirty="0" err="1" smtClean="0"/>
              <a:t>docker</a:t>
            </a:r>
            <a:r>
              <a:rPr lang="en-US" sz="2000" dirty="0" smtClean="0"/>
              <a:t>-compose </a:t>
            </a:r>
            <a:r>
              <a:rPr lang="en-US" sz="2000" dirty="0" smtClean="0">
                <a:sym typeface="Wingdings" panose="05000000000000000000" pitchFamily="2" charset="2"/>
              </a:rPr>
              <a:t>up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419872" y="3140968"/>
            <a:ext cx="2592288" cy="2925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Compose .</a:t>
            </a:r>
            <a:r>
              <a:rPr lang="en-US" dirty="0" err="1" smtClean="0"/>
              <a:t>yml</a:t>
            </a:r>
            <a:r>
              <a:rPr lang="en-US" dirty="0" smtClean="0"/>
              <a:t> file</a:t>
            </a:r>
          </a:p>
          <a:p>
            <a:endParaRPr lang="en-US" dirty="0"/>
          </a:p>
          <a:p>
            <a:r>
              <a:rPr lang="en-US" dirty="0" smtClean="0"/>
              <a:t>build: </a:t>
            </a:r>
          </a:p>
          <a:p>
            <a:r>
              <a:rPr lang="en-US" dirty="0"/>
              <a:t> </a:t>
            </a:r>
            <a:r>
              <a:rPr lang="en-US" dirty="0" smtClean="0"/>
              <a:t> context: /web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dockerfile</a:t>
            </a:r>
            <a:r>
              <a:rPr lang="en-US" dirty="0" smtClean="0"/>
              <a:t>: </a:t>
            </a:r>
            <a:r>
              <a:rPr lang="en-US" dirty="0" err="1" smtClean="0"/>
              <a:t>xxxx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build: </a:t>
            </a:r>
          </a:p>
          <a:p>
            <a:r>
              <a:rPr lang="en-US" dirty="0"/>
              <a:t>  context: </a:t>
            </a:r>
            <a:r>
              <a:rPr lang="en-US" dirty="0" smtClean="0"/>
              <a:t>/</a:t>
            </a:r>
            <a:r>
              <a:rPr lang="en-US" dirty="0" err="1" smtClean="0"/>
              <a:t>db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dockerfile</a:t>
            </a:r>
            <a:r>
              <a:rPr lang="en-US" dirty="0"/>
              <a:t>: </a:t>
            </a:r>
            <a:r>
              <a:rPr lang="en-US" dirty="0" err="1" smtClean="0"/>
              <a:t>xxxx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251520" y="3584965"/>
            <a:ext cx="2592288" cy="504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file (Webserver)</a:t>
            </a:r>
          </a:p>
        </p:txBody>
      </p:sp>
      <p:sp>
        <p:nvSpPr>
          <p:cNvPr id="9" name="Rectangle 8"/>
          <p:cNvSpPr/>
          <p:nvPr/>
        </p:nvSpPr>
        <p:spPr>
          <a:xfrm>
            <a:off x="251520" y="4291676"/>
            <a:ext cx="2592288" cy="504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file (Database)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1520" y="5012466"/>
            <a:ext cx="2592288" cy="504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file (…..)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474360" y="4269290"/>
            <a:ext cx="2436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docker</a:t>
            </a:r>
            <a:r>
              <a:rPr lang="en-US" dirty="0" smtClean="0"/>
              <a:t>-compose up”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>
            <a:off x="2987824" y="4291676"/>
            <a:ext cx="360040" cy="3120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Right Arrow 14"/>
          <p:cNvSpPr/>
          <p:nvPr/>
        </p:nvSpPr>
        <p:spPr>
          <a:xfrm>
            <a:off x="6120172" y="4291676"/>
            <a:ext cx="360040" cy="3120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131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Compose syntax:</a:t>
            </a:r>
          </a:p>
          <a:p>
            <a:pPr lvl="1"/>
            <a:r>
              <a:rPr lang="en-US" sz="1800" dirty="0" smtClean="0"/>
              <a:t>version: </a:t>
            </a:r>
            <a:r>
              <a:rPr lang="en-US" sz="1800" dirty="0" err="1" smtClean="0"/>
              <a:t>x.x</a:t>
            </a:r>
            <a:r>
              <a:rPr lang="en-US" sz="1800" dirty="0" smtClean="0"/>
              <a:t> </a:t>
            </a:r>
            <a:endParaRPr lang="en-US" sz="1800" dirty="0"/>
          </a:p>
          <a:p>
            <a:pPr lvl="1"/>
            <a:r>
              <a:rPr lang="en-US" sz="1800" dirty="0" smtClean="0"/>
              <a:t>services:</a:t>
            </a:r>
          </a:p>
          <a:p>
            <a:pPr lvl="2"/>
            <a:r>
              <a:rPr lang="en-US" sz="2000" dirty="0" smtClean="0"/>
              <a:t>XXX (service name):</a:t>
            </a:r>
          </a:p>
          <a:p>
            <a:pPr lvl="3"/>
            <a:r>
              <a:rPr lang="en-US" sz="2000" dirty="0" smtClean="0"/>
              <a:t>image: </a:t>
            </a:r>
          </a:p>
          <a:p>
            <a:pPr lvl="3"/>
            <a:r>
              <a:rPr lang="en-US" sz="2000" dirty="0" smtClean="0"/>
              <a:t>build: </a:t>
            </a:r>
          </a:p>
          <a:p>
            <a:pPr lvl="4"/>
            <a:r>
              <a:rPr lang="en-US" sz="2000" dirty="0" smtClean="0"/>
              <a:t>context: ./&lt;path&gt;</a:t>
            </a:r>
          </a:p>
          <a:p>
            <a:pPr lvl="4"/>
            <a:r>
              <a:rPr lang="en-US" sz="2000" dirty="0" err="1" smtClean="0"/>
              <a:t>dockerfile</a:t>
            </a:r>
            <a:r>
              <a:rPr lang="en-US" sz="2000" dirty="0" smtClean="0"/>
              <a:t>: &lt;file&gt;</a:t>
            </a:r>
          </a:p>
          <a:p>
            <a:pPr lvl="3"/>
            <a:r>
              <a:rPr lang="en-US" sz="2000" dirty="0" smtClean="0"/>
              <a:t>ports:</a:t>
            </a:r>
          </a:p>
          <a:p>
            <a:pPr lvl="4"/>
            <a:r>
              <a:rPr lang="en-US" sz="2000" dirty="0" smtClean="0"/>
              <a:t>- “9999:9999”</a:t>
            </a:r>
          </a:p>
          <a:p>
            <a:pPr lvl="3"/>
            <a:r>
              <a:rPr lang="en-US" sz="2000" dirty="0" smtClean="0"/>
              <a:t>link:</a:t>
            </a:r>
          </a:p>
          <a:p>
            <a:pPr lvl="4"/>
            <a:r>
              <a:rPr lang="en-US" sz="2000" dirty="0"/>
              <a:t> </a:t>
            </a:r>
            <a:r>
              <a:rPr lang="en-US" sz="2000" dirty="0" smtClean="0"/>
              <a:t>(other service name)</a:t>
            </a:r>
          </a:p>
          <a:p>
            <a:pPr lvl="3"/>
            <a:endParaRPr lang="en-US" sz="2000" dirty="0"/>
          </a:p>
          <a:p>
            <a:pPr lvl="1"/>
            <a:endParaRPr lang="th-TH" dirty="0"/>
          </a:p>
        </p:txBody>
      </p:sp>
      <p:sp>
        <p:nvSpPr>
          <p:cNvPr id="3" name="AutoShape 2" descr="ผลการค้นหารูปภาพสำหรับ docker compose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6" name="AutoShape 4" descr="ผลการค้นหารูปภาพสำหรับ docker compose"/>
          <p:cNvSpPr>
            <a:spLocks noChangeAspect="1" noChangeArrowheads="1"/>
          </p:cNvSpPr>
          <p:nvPr/>
        </p:nvSpPr>
        <p:spPr bwMode="auto">
          <a:xfrm>
            <a:off x="342900" y="-603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7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836712"/>
            <a:ext cx="2165966" cy="38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4534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Compose syntax:</a:t>
            </a:r>
            <a:endParaRPr lang="en-US" sz="1800" dirty="0" smtClean="0"/>
          </a:p>
          <a:p>
            <a:pPr lvl="2"/>
            <a:r>
              <a:rPr lang="en-US" sz="2000" dirty="0" smtClean="0"/>
              <a:t>XXX (service name):</a:t>
            </a:r>
          </a:p>
          <a:p>
            <a:pPr lvl="3"/>
            <a:r>
              <a:rPr lang="en-US" sz="2000" dirty="0" err="1" smtClean="0"/>
              <a:t>depends_on</a:t>
            </a:r>
            <a:r>
              <a:rPr lang="en-US" sz="2000" dirty="0" smtClean="0"/>
              <a:t>:</a:t>
            </a:r>
          </a:p>
          <a:p>
            <a:pPr lvl="4"/>
            <a:r>
              <a:rPr lang="en-US" sz="2000" dirty="0" smtClean="0"/>
              <a:t>XXXX</a:t>
            </a:r>
          </a:p>
          <a:p>
            <a:pPr lvl="4"/>
            <a:r>
              <a:rPr lang="en-US" sz="2000" dirty="0" smtClean="0"/>
              <a:t>XXXX</a:t>
            </a:r>
          </a:p>
          <a:p>
            <a:pPr lvl="4"/>
            <a:endParaRPr lang="en-US" sz="2000" dirty="0" smtClean="0"/>
          </a:p>
          <a:p>
            <a:pPr lvl="3"/>
            <a:r>
              <a:rPr lang="en-US" sz="2000" dirty="0" smtClean="0"/>
              <a:t>networks: </a:t>
            </a:r>
          </a:p>
          <a:p>
            <a:pPr lvl="4"/>
            <a:r>
              <a:rPr lang="en-US" sz="2000" dirty="0" smtClean="0"/>
              <a:t>XXXX1</a:t>
            </a:r>
          </a:p>
          <a:p>
            <a:pPr lvl="4"/>
            <a:r>
              <a:rPr lang="en-US" sz="2000" dirty="0" smtClean="0"/>
              <a:t>XXXX2</a:t>
            </a:r>
            <a:endParaRPr lang="en-US" sz="2000" dirty="0"/>
          </a:p>
          <a:p>
            <a:pPr lvl="1"/>
            <a:endParaRPr lang="th-TH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836712"/>
            <a:ext cx="2165966" cy="38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0969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Compose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Install compose (Boot2docker)</a:t>
            </a:r>
          </a:p>
          <a:p>
            <a:endParaRPr lang="en-US" sz="2600" dirty="0"/>
          </a:p>
          <a:p>
            <a:endParaRPr lang="en-US" sz="2600" dirty="0" smtClean="0"/>
          </a:p>
          <a:p>
            <a:endParaRPr lang="en-US" sz="2600" dirty="0"/>
          </a:p>
          <a:p>
            <a:endParaRPr lang="en-US" sz="2600" dirty="0" smtClean="0"/>
          </a:p>
          <a:p>
            <a:endParaRPr lang="en-US" sz="2600" dirty="0"/>
          </a:p>
          <a:p>
            <a:r>
              <a:rPr lang="en-US" sz="2600" dirty="0" smtClean="0"/>
              <a:t>Install </a:t>
            </a:r>
            <a:r>
              <a:rPr lang="en-US" sz="2600" dirty="0" err="1" smtClean="0"/>
              <a:t>ubuntu</a:t>
            </a:r>
            <a:r>
              <a:rPr lang="en-US" sz="2600" dirty="0" smtClean="0"/>
              <a:t> &amp; </a:t>
            </a:r>
            <a:r>
              <a:rPr lang="en-US" sz="2600" dirty="0" err="1" smtClean="0"/>
              <a:t>redhat</a:t>
            </a:r>
            <a:endParaRPr lang="en-US" sz="1800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251520" y="1700808"/>
            <a:ext cx="8136904" cy="1800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curl -L https://github.com/docker/compose/releases/download/1.7.0/docker-compose-`uname -s`-`</a:t>
            </a:r>
            <a:r>
              <a:rPr lang="en-US" dirty="0" err="1">
                <a:solidFill>
                  <a:schemeClr val="tx1"/>
                </a:solidFill>
              </a:rPr>
              <a:t>uname</a:t>
            </a:r>
            <a:r>
              <a:rPr lang="en-US" dirty="0">
                <a:solidFill>
                  <a:schemeClr val="tx1"/>
                </a:solidFill>
              </a:rPr>
              <a:t> -m` &gt; </a:t>
            </a:r>
            <a:r>
              <a:rPr lang="en-US" dirty="0" smtClean="0">
                <a:solidFill>
                  <a:schemeClr val="tx1"/>
                </a:solidFill>
              </a:rPr>
              <a:t>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sudo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cp</a:t>
            </a:r>
            <a:r>
              <a:rPr lang="en-US" dirty="0">
                <a:solidFill>
                  <a:schemeClr val="tx1"/>
                </a:solidFill>
              </a:rPr>
              <a:t> /home/</a:t>
            </a:r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-compose /</a:t>
            </a:r>
            <a:r>
              <a:rPr lang="en-US" dirty="0" err="1" smtClean="0">
                <a:solidFill>
                  <a:schemeClr val="tx1"/>
                </a:solidFill>
              </a:rPr>
              <a:t>usr</a:t>
            </a:r>
            <a:r>
              <a:rPr lang="en-US" dirty="0" smtClean="0">
                <a:solidFill>
                  <a:schemeClr val="tx1"/>
                </a:solidFill>
              </a:rPr>
              <a:t>/local/bin/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sudo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chmod</a:t>
            </a:r>
            <a:r>
              <a:rPr lang="en-US" dirty="0">
                <a:solidFill>
                  <a:schemeClr val="tx1"/>
                </a:solidFill>
              </a:rPr>
              <a:t> +x /</a:t>
            </a:r>
            <a:r>
              <a:rPr lang="en-US" dirty="0" err="1">
                <a:solidFill>
                  <a:schemeClr val="tx1"/>
                </a:solidFill>
              </a:rPr>
              <a:t>usr</a:t>
            </a:r>
            <a:r>
              <a:rPr lang="en-US" dirty="0">
                <a:solidFill>
                  <a:schemeClr val="tx1"/>
                </a:solidFill>
              </a:rPr>
              <a:t>/local/bin/</a:t>
            </a:r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-compose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49830" y="4437112"/>
            <a:ext cx="8136904" cy="19442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curl -L https://github.com/docker/compose/releases/download/1.7.0/docker-compose-`uname -s`-`</a:t>
            </a:r>
            <a:r>
              <a:rPr lang="en-US" dirty="0" err="1">
                <a:solidFill>
                  <a:schemeClr val="tx1"/>
                </a:solidFill>
              </a:rPr>
              <a:t>uname</a:t>
            </a:r>
            <a:r>
              <a:rPr lang="en-US" dirty="0">
                <a:solidFill>
                  <a:schemeClr val="tx1"/>
                </a:solidFill>
              </a:rPr>
              <a:t> -m` &gt; /</a:t>
            </a:r>
            <a:r>
              <a:rPr lang="en-US" dirty="0" err="1" smtClean="0">
                <a:solidFill>
                  <a:schemeClr val="tx1"/>
                </a:solidFill>
              </a:rPr>
              <a:t>usr</a:t>
            </a:r>
            <a:r>
              <a:rPr lang="en-US" dirty="0" smtClean="0">
                <a:solidFill>
                  <a:schemeClr val="tx1"/>
                </a:solidFill>
              </a:rPr>
              <a:t>/local/bin/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sudo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chmod</a:t>
            </a:r>
            <a:r>
              <a:rPr lang="en-US" dirty="0">
                <a:solidFill>
                  <a:schemeClr val="tx1"/>
                </a:solidFill>
              </a:rPr>
              <a:t> +x /</a:t>
            </a:r>
            <a:r>
              <a:rPr lang="en-US" dirty="0" err="1" smtClean="0">
                <a:solidFill>
                  <a:schemeClr val="tx1"/>
                </a:solidFill>
              </a:rPr>
              <a:t>usr</a:t>
            </a:r>
            <a:r>
              <a:rPr lang="en-US" dirty="0" smtClean="0">
                <a:solidFill>
                  <a:schemeClr val="tx1"/>
                </a:solidFill>
              </a:rPr>
              <a:t>/local/bin/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6091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Use case: </a:t>
            </a:r>
            <a:r>
              <a:rPr lang="en-US" sz="2000" dirty="0" err="1" smtClean="0"/>
              <a:t>composenodejs</a:t>
            </a:r>
            <a:r>
              <a:rPr lang="en-US" sz="20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179512" y="1844824"/>
            <a:ext cx="3528392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WEB1 (</a:t>
            </a:r>
            <a:r>
              <a:rPr lang="en-US" dirty="0" err="1" smtClean="0"/>
              <a:t>Nodejs</a:t>
            </a:r>
            <a:r>
              <a:rPr lang="en-US" dirty="0" smtClean="0"/>
              <a:t>)(</a:t>
            </a:r>
          </a:p>
          <a:p>
            <a:r>
              <a:rPr lang="en-US" dirty="0" smtClean="0"/>
              <a:t>IP Address: X.X.X.X (Port: 3000)</a:t>
            </a:r>
          </a:p>
        </p:txBody>
      </p:sp>
      <p:sp>
        <p:nvSpPr>
          <p:cNvPr id="30" name="Cloud 29"/>
          <p:cNvSpPr/>
          <p:nvPr/>
        </p:nvSpPr>
        <p:spPr>
          <a:xfrm>
            <a:off x="6660232" y="1628800"/>
            <a:ext cx="2016224" cy="12241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Network</a:t>
            </a:r>
            <a:endParaRPr lang="th-TH" dirty="0"/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6300192" y="2204864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Cube 32"/>
          <p:cNvSpPr/>
          <p:nvPr/>
        </p:nvSpPr>
        <p:spPr>
          <a:xfrm>
            <a:off x="4355976" y="1628800"/>
            <a:ext cx="1944216" cy="1224136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Port</a:t>
            </a:r>
          </a:p>
          <a:p>
            <a:pPr algn="ctr"/>
            <a:r>
              <a:rPr lang="en-US" dirty="0" smtClean="0"/>
              <a:t>(3000:3000)</a:t>
            </a:r>
            <a:endParaRPr lang="th-TH" dirty="0"/>
          </a:p>
        </p:txBody>
      </p:sp>
      <p:cxnSp>
        <p:nvCxnSpPr>
          <p:cNvPr id="14" name="Straight Connector 13"/>
          <p:cNvCxnSpPr>
            <a:endCxn id="20" idx="3"/>
          </p:cNvCxnSpPr>
          <p:nvPr/>
        </p:nvCxnSpPr>
        <p:spPr>
          <a:xfrm flipH="1">
            <a:off x="3707904" y="2204864"/>
            <a:ext cx="64807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323528" y="3239713"/>
            <a:ext cx="4251559" cy="29255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composenodjs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259633" y="4391840"/>
            <a:ext cx="3096344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/web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11560" y="3815777"/>
            <a:ext cx="2374721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docker-compose.yml</a:t>
            </a:r>
            <a:endParaRPr lang="en-US" dirty="0" smtClean="0"/>
          </a:p>
        </p:txBody>
      </p:sp>
      <p:sp>
        <p:nvSpPr>
          <p:cNvPr id="27" name="Rounded Rectangle 26"/>
          <p:cNvSpPr/>
          <p:nvPr/>
        </p:nvSpPr>
        <p:spPr>
          <a:xfrm>
            <a:off x="1657219" y="4705010"/>
            <a:ext cx="1618637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</p:txBody>
      </p:sp>
      <p:sp>
        <p:nvSpPr>
          <p:cNvPr id="12" name="AutoShape 2" descr="ผลการค้นหารูปภาพสำหรับ nodejs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421" y="5242910"/>
            <a:ext cx="1479539" cy="63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0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dockerfile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err="1" smtClean="0"/>
              <a:t>docker-compose.yml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556792"/>
            <a:ext cx="8136904" cy="29523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ENV NODE_VERSION=v4.3.0 NPM_VERSION=2.14.12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mkdir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hello.js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</a:t>
            </a: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node","hello.js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3000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51520" y="5157192"/>
            <a:ext cx="8136904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web:</a:t>
            </a:r>
          </a:p>
          <a:p>
            <a:r>
              <a:rPr lang="en-US" dirty="0">
                <a:solidFill>
                  <a:schemeClr val="tx1"/>
                </a:solidFill>
              </a:rPr>
              <a:t>   build: ./web</a:t>
            </a:r>
          </a:p>
          <a:p>
            <a:r>
              <a:rPr lang="en-US" dirty="0">
                <a:solidFill>
                  <a:schemeClr val="tx1"/>
                </a:solidFill>
              </a:rPr>
              <a:t>   ports</a:t>
            </a:r>
            <a:r>
              <a:rPr lang="en-US" dirty="0" smtClean="0">
                <a:solidFill>
                  <a:schemeClr val="tx1"/>
                </a:solidFill>
              </a:rPr>
              <a:t>:  </a:t>
            </a:r>
            <a:r>
              <a:rPr lang="en-US" dirty="0">
                <a:solidFill>
                  <a:schemeClr val="tx1"/>
                </a:solidFill>
              </a:rPr>
              <a:t>- "3000:3000"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50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Use case: </a:t>
            </a:r>
            <a:r>
              <a:rPr lang="en-US" sz="2000" dirty="0" err="1" smtClean="0"/>
              <a:t>composemultinodejs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395536" y="148478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WEB1 (No Map)</a:t>
            </a:r>
          </a:p>
          <a:p>
            <a:r>
              <a:rPr lang="en-US" dirty="0" smtClean="0"/>
              <a:t>IP Address: (</a:t>
            </a:r>
            <a:r>
              <a:rPr lang="en-US" dirty="0" err="1" smtClean="0"/>
              <a:t>Webinternal</a:t>
            </a:r>
            <a:r>
              <a:rPr lang="en-US" dirty="0" smtClean="0"/>
              <a:t>)(Private)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716016" y="148478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WEB2 (No Map)</a:t>
            </a:r>
          </a:p>
          <a:p>
            <a:r>
              <a:rPr lang="en-US" dirty="0" smtClean="0"/>
              <a:t>IP Address: (</a:t>
            </a:r>
            <a:r>
              <a:rPr lang="en-US" dirty="0" err="1" smtClean="0"/>
              <a:t>Webinternal</a:t>
            </a:r>
            <a:r>
              <a:rPr lang="en-US" dirty="0" smtClean="0"/>
              <a:t>) (Private)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59832" y="278092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192.168.101.0/24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42752" y="530120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Webpublic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192.168.100.0/24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3779912" y="220486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652120" y="220486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614067" y="342900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979712" y="4401108"/>
            <a:ext cx="576064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2555776" y="3933056"/>
            <a:ext cx="4032448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NGINX (Map Port:80:8080)</a:t>
            </a:r>
          </a:p>
          <a:p>
            <a:r>
              <a:rPr lang="en-US" dirty="0" smtClean="0"/>
              <a:t>IP Address: </a:t>
            </a:r>
            <a:r>
              <a:rPr lang="en-US" dirty="0" err="1" smtClean="0"/>
              <a:t>Webpublic</a:t>
            </a:r>
            <a:r>
              <a:rPr lang="en-US" dirty="0" smtClean="0"/>
              <a:t> (Public)</a:t>
            </a:r>
          </a:p>
          <a:p>
            <a:r>
              <a:rPr lang="en-US" dirty="0" smtClean="0"/>
              <a:t>IP </a:t>
            </a:r>
            <a:r>
              <a:rPr lang="en-US" dirty="0" err="1" smtClean="0"/>
              <a:t>Addrerss</a:t>
            </a:r>
            <a:r>
              <a:rPr lang="en-US" dirty="0" smtClean="0"/>
              <a:t>: </a:t>
            </a:r>
            <a:r>
              <a:rPr lang="en-US" dirty="0" err="1" smtClean="0"/>
              <a:t>Webpublic</a:t>
            </a:r>
            <a:r>
              <a:rPr lang="en-US" dirty="0" smtClean="0"/>
              <a:t> (Private)</a:t>
            </a:r>
            <a:endParaRPr lang="th-TH" dirty="0"/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3877998" y="5589240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0" name="Cloud 29"/>
          <p:cNvSpPr/>
          <p:nvPr/>
        </p:nvSpPr>
        <p:spPr>
          <a:xfrm>
            <a:off x="6588224" y="4941168"/>
            <a:ext cx="2016224" cy="12241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Network</a:t>
            </a:r>
            <a:endParaRPr lang="th-TH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979712" y="4401108"/>
            <a:ext cx="0" cy="9001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6182254" y="5593297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Cube 32"/>
          <p:cNvSpPr/>
          <p:nvPr/>
        </p:nvSpPr>
        <p:spPr>
          <a:xfrm>
            <a:off x="4283968" y="5013176"/>
            <a:ext cx="1944216" cy="1296144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Port</a:t>
            </a:r>
          </a:p>
          <a:p>
            <a:pPr algn="ctr"/>
            <a:r>
              <a:rPr lang="en-US" dirty="0"/>
              <a:t>(</a:t>
            </a:r>
            <a:r>
              <a:rPr lang="en-US" dirty="0" smtClean="0"/>
              <a:t>80:8080)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5916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Use case: </a:t>
            </a:r>
            <a:r>
              <a:rPr lang="en-US" sz="2000" dirty="0" err="1"/>
              <a:t>multinodejs</a:t>
            </a:r>
            <a:r>
              <a:rPr lang="en-US" sz="2000" dirty="0"/>
              <a:t> with </a:t>
            </a:r>
            <a:r>
              <a:rPr lang="en-US" sz="2000" dirty="0" err="1"/>
              <a:t>nginx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23528" y="1556793"/>
            <a:ext cx="8424936" cy="46085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composemultinodejs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355976" y="4391840"/>
            <a:ext cx="3528392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/web2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611560" y="2132856"/>
            <a:ext cx="2374721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docker-compose.yml</a:t>
            </a:r>
            <a:endParaRPr lang="en-US" dirty="0" smtClean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12" y="5242910"/>
            <a:ext cx="1479539" cy="634088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4355976" y="2692935"/>
            <a:ext cx="3528392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/web1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4535996" y="3006105"/>
            <a:ext cx="3204355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(</a:t>
            </a:r>
            <a:r>
              <a:rPr lang="en-US" dirty="0" err="1" smtClean="0"/>
              <a:t>webinternal</a:t>
            </a:r>
            <a:r>
              <a:rPr lang="en-US" dirty="0" smtClean="0"/>
              <a:t>)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12" y="3544005"/>
            <a:ext cx="1479539" cy="634088"/>
          </a:xfrm>
          <a:prstGeom prst="rect">
            <a:avLst/>
          </a:prstGeom>
        </p:spPr>
      </p:pic>
      <p:sp>
        <p:nvSpPr>
          <p:cNvPr id="44" name="Rounded Rectangle 43"/>
          <p:cNvSpPr/>
          <p:nvPr/>
        </p:nvSpPr>
        <p:spPr>
          <a:xfrm>
            <a:off x="683568" y="2708920"/>
            <a:ext cx="3096344" cy="326709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nginx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1081154" y="3212975"/>
            <a:ext cx="2410726" cy="965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webinternal</a:t>
            </a:r>
            <a:r>
              <a:rPr lang="en-US" dirty="0" smtClean="0"/>
              <a:t>)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webpublic</a:t>
            </a:r>
            <a:r>
              <a:rPr lang="en-US" dirty="0" smtClean="0"/>
              <a:t>)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4535996" y="4653136"/>
            <a:ext cx="3204355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(</a:t>
            </a:r>
            <a:r>
              <a:rPr lang="en-US" dirty="0" err="1" smtClean="0"/>
              <a:t>webinternal</a:t>
            </a:r>
            <a:r>
              <a:rPr lang="en-US" dirty="0" smtClean="0"/>
              <a:t>)</a:t>
            </a:r>
          </a:p>
        </p:txBody>
      </p:sp>
      <p:sp>
        <p:nvSpPr>
          <p:cNvPr id="5" name="AutoShape 2" descr="ผลการค้นหารูปภาพสำหรับ nginx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5571238"/>
            <a:ext cx="1657023" cy="378041"/>
          </a:xfrm>
          <a:prstGeom prst="rect">
            <a:avLst/>
          </a:prstGeom>
        </p:spPr>
      </p:pic>
      <p:sp>
        <p:nvSpPr>
          <p:cNvPr id="48" name="Rounded Rectangle 47"/>
          <p:cNvSpPr/>
          <p:nvPr/>
        </p:nvSpPr>
        <p:spPr>
          <a:xfrm>
            <a:off x="1042769" y="4329101"/>
            <a:ext cx="2410726" cy="10441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nginx.conf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load balance:</a:t>
            </a:r>
          </a:p>
          <a:p>
            <a:r>
              <a:rPr lang="en-US" dirty="0"/>
              <a:t> </a:t>
            </a:r>
            <a:r>
              <a:rPr lang="en-US" dirty="0" smtClean="0"/>
              <a:t>  web1</a:t>
            </a:r>
          </a:p>
          <a:p>
            <a:r>
              <a:rPr lang="en-US" dirty="0"/>
              <a:t> </a:t>
            </a:r>
            <a:r>
              <a:rPr lang="en-US" dirty="0" smtClean="0"/>
              <a:t>  web2</a:t>
            </a:r>
          </a:p>
        </p:txBody>
      </p:sp>
    </p:spTree>
    <p:extLst>
      <p:ext uri="{BB962C8B-B14F-4D97-AF65-F5344CB8AC3E}">
        <p14:creationId xmlns:p14="http://schemas.microsoft.com/office/powerpoint/2010/main" val="322617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nginx</a:t>
            </a:r>
            <a:r>
              <a:rPr lang="en-US" sz="2000" dirty="0" smtClean="0"/>
              <a:t>: </a:t>
            </a:r>
            <a:r>
              <a:rPr lang="en-US" sz="2000" dirty="0" err="1" smtClean="0"/>
              <a:t>dockerfile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628800"/>
            <a:ext cx="8136904" cy="24482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>
                <a:solidFill>
                  <a:schemeClr val="tx1"/>
                </a:solidFill>
              </a:rPr>
              <a:t>usr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sbin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","-c","/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8080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34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Web1 &amp; Web 2: </a:t>
            </a:r>
            <a:r>
              <a:rPr lang="en-US" sz="2000" dirty="0" err="1" smtClean="0"/>
              <a:t>dockerfile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628800"/>
            <a:ext cx="8136904" cy="29523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ENV NODE_VERSION=v4.3.0 NPM_VERSION=2.14.12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mkdir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hello.js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</a:t>
            </a: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ENTRYPOINT ["</a:t>
            </a:r>
            <a:r>
              <a:rPr lang="en-US" dirty="0" err="1" smtClean="0">
                <a:solidFill>
                  <a:schemeClr val="tx1"/>
                </a:solidFill>
              </a:rPr>
              <a:t>node","hello.js</a:t>
            </a:r>
            <a:r>
              <a:rPr lang="en-US" dirty="0" smtClean="0">
                <a:solidFill>
                  <a:schemeClr val="tx1"/>
                </a:solidFill>
              </a:rPr>
              <a:t>"]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EXPOSE </a:t>
            </a:r>
            <a:r>
              <a:rPr lang="en-US" dirty="0">
                <a:solidFill>
                  <a:schemeClr val="tx1"/>
                </a:solidFill>
              </a:rPr>
              <a:t>3000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2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72816"/>
            <a:ext cx="8351336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0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Web1: Hello.js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Web2: Hello.js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484784"/>
            <a:ext cx="8136904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var</a:t>
            </a:r>
            <a:r>
              <a:rPr lang="en-US" dirty="0">
                <a:solidFill>
                  <a:schemeClr val="tx1"/>
                </a:solidFill>
              </a:rPr>
              <a:t> http = require('http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http.createServer</a:t>
            </a:r>
            <a:r>
              <a:rPr lang="en-US" dirty="0" smtClean="0">
                <a:solidFill>
                  <a:schemeClr val="tx1"/>
                </a:solidFill>
              </a:rPr>
              <a:t>(function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req</a:t>
            </a:r>
            <a:r>
              <a:rPr lang="en-US" dirty="0">
                <a:solidFill>
                  <a:schemeClr val="tx1"/>
                </a:solidFill>
              </a:rPr>
              <a:t>, res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{</a:t>
            </a:r>
            <a:r>
              <a:rPr lang="en-US" dirty="0" err="1" smtClean="0">
                <a:solidFill>
                  <a:schemeClr val="tx1"/>
                </a:solidFill>
              </a:rPr>
              <a:t>res.writeHead</a:t>
            </a:r>
            <a:r>
              <a:rPr lang="en-US" dirty="0" smtClean="0">
                <a:solidFill>
                  <a:schemeClr val="tx1"/>
                </a:solidFill>
              </a:rPr>
              <a:t>(200</a:t>
            </a:r>
            <a:r>
              <a:rPr lang="en-US" dirty="0">
                <a:solidFill>
                  <a:schemeClr val="tx1"/>
                </a:solidFill>
              </a:rPr>
              <a:t>, {'Content-Type': 'text/plain</a:t>
            </a:r>
            <a:r>
              <a:rPr lang="en-US" dirty="0" smtClean="0">
                <a:solidFill>
                  <a:schemeClr val="tx1"/>
                </a:solidFill>
              </a:rPr>
              <a:t>'});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res.end</a:t>
            </a:r>
            <a:r>
              <a:rPr lang="en-US" dirty="0">
                <a:solidFill>
                  <a:schemeClr val="tx1"/>
                </a:solidFill>
              </a:rPr>
              <a:t>('Hello World Container Docker for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 Node 1\n</a:t>
            </a:r>
            <a:r>
              <a:rPr lang="en-US" dirty="0" smtClean="0">
                <a:solidFill>
                  <a:schemeClr val="tx1"/>
                </a:solidFill>
              </a:rPr>
              <a:t>');}).</a:t>
            </a:r>
            <a:r>
              <a:rPr lang="en-US" dirty="0">
                <a:solidFill>
                  <a:schemeClr val="tx1"/>
                </a:solidFill>
              </a:rPr>
              <a:t>listen(3000, '0.0.0.0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console.log</a:t>
            </a:r>
            <a:r>
              <a:rPr lang="en-US" dirty="0">
                <a:solidFill>
                  <a:schemeClr val="tx1"/>
                </a:solidFill>
              </a:rPr>
              <a:t>('Server running at http://0.0.0.0:3000/');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51520" y="4077072"/>
            <a:ext cx="8136904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var</a:t>
            </a:r>
            <a:r>
              <a:rPr lang="en-US" dirty="0">
                <a:solidFill>
                  <a:schemeClr val="tx1"/>
                </a:solidFill>
              </a:rPr>
              <a:t> http = require('http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http.createServer</a:t>
            </a:r>
            <a:r>
              <a:rPr lang="en-US" dirty="0" smtClean="0">
                <a:solidFill>
                  <a:schemeClr val="tx1"/>
                </a:solidFill>
              </a:rPr>
              <a:t>(function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req</a:t>
            </a:r>
            <a:r>
              <a:rPr lang="en-US" dirty="0">
                <a:solidFill>
                  <a:schemeClr val="tx1"/>
                </a:solidFill>
              </a:rPr>
              <a:t>, res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{</a:t>
            </a:r>
            <a:r>
              <a:rPr lang="en-US" dirty="0" err="1" smtClean="0">
                <a:solidFill>
                  <a:schemeClr val="tx1"/>
                </a:solidFill>
              </a:rPr>
              <a:t>res.writeHead</a:t>
            </a:r>
            <a:r>
              <a:rPr lang="en-US" dirty="0" smtClean="0">
                <a:solidFill>
                  <a:schemeClr val="tx1"/>
                </a:solidFill>
              </a:rPr>
              <a:t>(200</a:t>
            </a:r>
            <a:r>
              <a:rPr lang="en-US" dirty="0">
                <a:solidFill>
                  <a:schemeClr val="tx1"/>
                </a:solidFill>
              </a:rPr>
              <a:t>, {'Content-Type': 'text/plain</a:t>
            </a:r>
            <a:r>
              <a:rPr lang="en-US" dirty="0" smtClean="0">
                <a:solidFill>
                  <a:schemeClr val="tx1"/>
                </a:solidFill>
              </a:rPr>
              <a:t>'});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res.end</a:t>
            </a:r>
            <a:r>
              <a:rPr lang="en-US" dirty="0">
                <a:solidFill>
                  <a:schemeClr val="tx1"/>
                </a:solidFill>
              </a:rPr>
              <a:t>('Hello World Container Docker for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 Node </a:t>
            </a:r>
            <a:r>
              <a:rPr lang="en-US" dirty="0" smtClean="0">
                <a:solidFill>
                  <a:schemeClr val="tx1"/>
                </a:solidFill>
              </a:rPr>
              <a:t>2\n');}).</a:t>
            </a:r>
            <a:r>
              <a:rPr lang="en-US" dirty="0">
                <a:solidFill>
                  <a:schemeClr val="tx1"/>
                </a:solidFill>
              </a:rPr>
              <a:t>listen(3000, '0.0.0.0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console.log</a:t>
            </a:r>
            <a:r>
              <a:rPr lang="en-US" dirty="0">
                <a:solidFill>
                  <a:schemeClr val="tx1"/>
                </a:solidFill>
              </a:rPr>
              <a:t>('Server running at http://0.0.0.0:3000/');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51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docker-compose.yml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683568" y="1484784"/>
            <a:ext cx="3312368" cy="46805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version: '2'</a:t>
            </a:r>
          </a:p>
          <a:p>
            <a:r>
              <a:rPr lang="en-US" dirty="0">
                <a:solidFill>
                  <a:schemeClr val="tx1"/>
                </a:solidFill>
              </a:rPr>
              <a:t>services:</a:t>
            </a:r>
          </a:p>
          <a:p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build: ./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container_name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depends_on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- web1</a:t>
            </a:r>
          </a:p>
          <a:p>
            <a:r>
              <a:rPr lang="en-US" dirty="0">
                <a:solidFill>
                  <a:schemeClr val="tx1"/>
                </a:solidFill>
              </a:rPr>
              <a:t>      - web2</a:t>
            </a:r>
          </a:p>
          <a:p>
            <a:r>
              <a:rPr lang="en-US" dirty="0">
                <a:solidFill>
                  <a:schemeClr val="tx1"/>
                </a:solidFill>
              </a:rPr>
              <a:t>    links:</a:t>
            </a:r>
          </a:p>
          <a:p>
            <a:r>
              <a:rPr lang="en-US" dirty="0">
                <a:solidFill>
                  <a:schemeClr val="tx1"/>
                </a:solidFill>
              </a:rPr>
              <a:t>      - web1</a:t>
            </a:r>
          </a:p>
          <a:p>
            <a:r>
              <a:rPr lang="en-US" dirty="0">
                <a:solidFill>
                  <a:schemeClr val="tx1"/>
                </a:solidFill>
              </a:rPr>
              <a:t>      - web2</a:t>
            </a:r>
          </a:p>
          <a:p>
            <a:r>
              <a:rPr lang="en-US" dirty="0">
                <a:solidFill>
                  <a:schemeClr val="tx1"/>
                </a:solidFill>
              </a:rPr>
              <a:t>    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webpublic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ports:</a:t>
            </a:r>
          </a:p>
          <a:p>
            <a:r>
              <a:rPr lang="en-US" dirty="0">
                <a:solidFill>
                  <a:schemeClr val="tx1"/>
                </a:solidFill>
              </a:rPr>
              <a:t>      - "80:8080</a:t>
            </a:r>
            <a:r>
              <a:rPr lang="en-US" dirty="0" smtClean="0">
                <a:solidFill>
                  <a:schemeClr val="tx1"/>
                </a:solidFill>
              </a:rPr>
              <a:t>"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788024" y="836712"/>
            <a:ext cx="3312368" cy="53285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web1:</a:t>
            </a:r>
          </a:p>
          <a:p>
            <a:r>
              <a:rPr lang="en-US" dirty="0">
                <a:solidFill>
                  <a:schemeClr val="tx1"/>
                </a:solidFill>
              </a:rPr>
              <a:t>    build: ./web1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container_name</a:t>
            </a:r>
            <a:r>
              <a:rPr lang="en-US" dirty="0">
                <a:solidFill>
                  <a:schemeClr val="tx1"/>
                </a:solidFill>
              </a:rPr>
              <a:t>: web1</a:t>
            </a:r>
          </a:p>
          <a:p>
            <a:r>
              <a:rPr lang="en-US" dirty="0">
                <a:solidFill>
                  <a:schemeClr val="tx1"/>
                </a:solidFill>
              </a:rPr>
              <a:t>    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</a:p>
          <a:p>
            <a:r>
              <a:rPr lang="en-US" dirty="0">
                <a:solidFill>
                  <a:schemeClr val="tx1"/>
                </a:solidFill>
              </a:rPr>
              <a:t>  web2:</a:t>
            </a:r>
          </a:p>
          <a:p>
            <a:r>
              <a:rPr lang="en-US" dirty="0">
                <a:solidFill>
                  <a:schemeClr val="tx1"/>
                </a:solidFill>
              </a:rPr>
              <a:t>    build: ./web2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container_name</a:t>
            </a:r>
            <a:r>
              <a:rPr lang="en-US" dirty="0">
                <a:solidFill>
                  <a:schemeClr val="tx1"/>
                </a:solidFill>
              </a:rPr>
              <a:t>: web2</a:t>
            </a:r>
          </a:p>
          <a:p>
            <a:r>
              <a:rPr lang="en-US" dirty="0">
                <a:solidFill>
                  <a:schemeClr val="tx1"/>
                </a:solidFill>
              </a:rPr>
              <a:t>    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webpublic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driver: bridge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driver: bridge</a:t>
            </a:r>
          </a:p>
        </p:txBody>
      </p:sp>
    </p:spTree>
    <p:extLst>
      <p:ext uri="{BB962C8B-B14F-4D97-AF65-F5344CB8AC3E}">
        <p14:creationId xmlns:p14="http://schemas.microsoft.com/office/powerpoint/2010/main" val="227935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Registry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86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Registry </a:t>
            </a:r>
            <a:r>
              <a:rPr lang="th-TH" sz="2000" dirty="0" smtClean="0"/>
              <a:t>เป็น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แบบหนึ่งที่ใช้สำหรับจัดเก็บ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ที่สร้างขึ้นไว้บน</a:t>
            </a:r>
            <a:r>
              <a:rPr lang="en-US" sz="2000" dirty="0" smtClean="0"/>
              <a:t> private server </a:t>
            </a:r>
            <a:r>
              <a:rPr lang="th-TH" sz="2000" dirty="0" smtClean="0"/>
              <a:t>โดยไม่จำเป็นต้องผ่าน </a:t>
            </a:r>
            <a:r>
              <a:rPr lang="en-US" sz="2000" dirty="0" smtClean="0"/>
              <a:t>public internet (hub.docker.com)</a:t>
            </a:r>
            <a:r>
              <a:rPr lang="th-TH" sz="2000" dirty="0" smtClean="0"/>
              <a:t> ทำให้สามารถจัดเก็บ</a:t>
            </a:r>
            <a:r>
              <a:rPr lang="en-US" sz="2000" dirty="0" smtClean="0"/>
              <a:t> image </a:t>
            </a:r>
            <a:r>
              <a:rPr lang="th-TH" sz="2000" dirty="0" smtClean="0"/>
              <a:t>ภายในองค์กรได้อย่างปลอดภัย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Registry </a:t>
            </a:r>
            <a:r>
              <a:rPr lang="th-TH" sz="2000" dirty="0" smtClean="0"/>
              <a:t>เป็นพื้นที่สำหรับจัดเก็บ</a:t>
            </a:r>
            <a:r>
              <a:rPr lang="en-US" sz="2000" dirty="0" smtClean="0"/>
              <a:t> image </a:t>
            </a:r>
            <a:r>
              <a:rPr lang="th-TH" sz="2000" dirty="0" smtClean="0"/>
              <a:t>ที่ถูกสร้างขึ้นโดยแบ่งออกตาม </a:t>
            </a:r>
            <a:r>
              <a:rPr lang="en-US" sz="2000" dirty="0" smtClean="0"/>
              <a:t>image name </a:t>
            </a:r>
            <a:r>
              <a:rPr lang="th-TH" sz="2000" dirty="0" smtClean="0"/>
              <a:t>และ </a:t>
            </a:r>
            <a:r>
              <a:rPr lang="en-US" sz="2000" dirty="0" smtClean="0"/>
              <a:t>tag version</a:t>
            </a:r>
            <a:r>
              <a:rPr lang="th-TH" sz="2000" dirty="0" smtClean="0"/>
              <a:t> ที่กำหนดไว้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กรณีการใช้งาน</a:t>
            </a:r>
            <a:r>
              <a:rPr lang="en-US" sz="2000" dirty="0" smtClean="0"/>
              <a:t> registry </a:t>
            </a:r>
            <a:r>
              <a:rPr lang="th-TH" sz="2000" dirty="0" smtClean="0"/>
              <a:t>ระหว่าง </a:t>
            </a:r>
            <a:r>
              <a:rPr lang="en-US" sz="2000" dirty="0" smtClean="0"/>
              <a:t>Server </a:t>
            </a:r>
            <a:r>
              <a:rPr lang="th-TH" sz="2000" dirty="0" smtClean="0"/>
              <a:t>ด้วยกันสามารถกำหนด</a:t>
            </a:r>
            <a:r>
              <a:rPr lang="en-US" sz="2000" dirty="0" smtClean="0"/>
              <a:t> TLS security</a:t>
            </a:r>
          </a:p>
          <a:p>
            <a:pPr marL="0" indent="0">
              <a:buNone/>
            </a:pPr>
            <a:r>
              <a:rPr lang="th-TH" sz="2000" dirty="0" smtClean="0"/>
              <a:t>      ระหว่างกันได้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th-TH" sz="2000" dirty="0" smtClean="0"/>
              <a:t>สามารถเลือก </a:t>
            </a:r>
            <a:r>
              <a:rPr lang="en-US" sz="2000" dirty="0" smtClean="0"/>
              <a:t>storage backend </a:t>
            </a:r>
            <a:r>
              <a:rPr lang="th-TH" sz="2000" dirty="0" smtClean="0"/>
              <a:t>อื่นๆในการจัดเก็บ</a:t>
            </a:r>
            <a:r>
              <a:rPr lang="en-US" sz="2000" dirty="0" smtClean="0"/>
              <a:t> image </a:t>
            </a:r>
            <a:r>
              <a:rPr lang="th-TH" sz="2000" dirty="0" smtClean="0"/>
              <a:t>ได้เช่น</a:t>
            </a:r>
          </a:p>
          <a:p>
            <a:r>
              <a:rPr lang="en-US" sz="2000" dirty="0" err="1" smtClean="0"/>
              <a:t>Etc</a:t>
            </a:r>
            <a:r>
              <a:rPr lang="en-US" sz="2000" dirty="0" smtClean="0"/>
              <a:t>: s3 (</a:t>
            </a:r>
            <a:r>
              <a:rPr lang="en-US" sz="2000" dirty="0" err="1" smtClean="0"/>
              <a:t>aws</a:t>
            </a:r>
            <a:r>
              <a:rPr lang="en-US" sz="2000" dirty="0" smtClean="0"/>
              <a:t>), azure, </a:t>
            </a:r>
            <a:r>
              <a:rPr lang="en-US" sz="2000" dirty="0" err="1" smtClean="0"/>
              <a:t>gcs</a:t>
            </a:r>
            <a:r>
              <a:rPr lang="en-US" sz="2000" dirty="0" smtClean="0"/>
              <a:t> (google cloud) </a:t>
            </a:r>
            <a:r>
              <a:rPr lang="en-US" sz="2000" dirty="0" err="1" smtClean="0"/>
              <a:t>etc</a:t>
            </a:r>
            <a:endParaRPr lang="en-US" sz="2000" dirty="0" smtClean="0"/>
          </a:p>
          <a:p>
            <a:r>
              <a:rPr lang="th-TH" sz="2000" dirty="0" smtClean="0"/>
              <a:t>มี </a:t>
            </a:r>
            <a:r>
              <a:rPr lang="en-US" sz="2000" dirty="0" smtClean="0"/>
              <a:t>option </a:t>
            </a:r>
            <a:r>
              <a:rPr lang="en-US" sz="2000" dirty="0" err="1" smtClean="0"/>
              <a:t>gc</a:t>
            </a:r>
            <a:r>
              <a:rPr lang="en-US" sz="2000" dirty="0" smtClean="0"/>
              <a:t> (garbage collect) </a:t>
            </a:r>
            <a:r>
              <a:rPr lang="th-TH" sz="2000" dirty="0" smtClean="0"/>
              <a:t>ด้วย </a:t>
            </a:r>
            <a:r>
              <a:rPr lang="en-US" sz="2000" dirty="0" smtClean="0"/>
              <a:t>option </a:t>
            </a:r>
          </a:p>
          <a:p>
            <a:r>
              <a:rPr lang="en-US" sz="2000" dirty="0" smtClean="0"/>
              <a:t>“bin/registry </a:t>
            </a:r>
            <a:r>
              <a:rPr lang="en-US" sz="2000" dirty="0"/>
              <a:t>garbage-collect [--dry-run] </a:t>
            </a:r>
            <a:r>
              <a:rPr lang="en-US" sz="2000" dirty="0" err="1" smtClean="0"/>
              <a:t>config.yml</a:t>
            </a:r>
            <a:r>
              <a:rPr lang="en-US" sz="2000" dirty="0" smtClean="0"/>
              <a:t>”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3140968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4098" name="Picture 2" descr="https://camo.githubusercontent.com/1e11d429705bf6695b79d24966cb1267c00b7df6/68747470733a2f2f7777772e646f636b65722e636f6d2f73697465732f64656661756c742f66696c65732f6f79737465722d72656769737472792d33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225631"/>
            <a:ext cx="2052736" cy="201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60924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 lnSpcReduction="10000"/>
          </a:bodyPr>
          <a:lstStyle/>
          <a:p>
            <a:r>
              <a:rPr lang="en-US" sz="2000" b="1" dirty="0" smtClean="0"/>
              <a:t>Registry on single </a:t>
            </a:r>
            <a:r>
              <a:rPr lang="en-US" sz="2000" b="1" dirty="0" err="1" smtClean="0"/>
              <a:t>docker</a:t>
            </a:r>
            <a:r>
              <a:rPr lang="en-US" sz="2000" b="1" dirty="0" smtClean="0"/>
              <a:t>-machine</a:t>
            </a:r>
            <a:endParaRPr lang="th-TH" sz="2000" b="1" dirty="0" smtClean="0"/>
          </a:p>
          <a:p>
            <a:r>
              <a:rPr lang="th-TH" sz="2000" dirty="0" smtClean="0"/>
              <a:t>เริ่มใช้งาน </a:t>
            </a:r>
            <a:r>
              <a:rPr lang="en-US" sz="2000" dirty="0" smtClean="0"/>
              <a:t>registry </a:t>
            </a:r>
            <a:r>
              <a:rPr lang="th-TH" sz="2000" dirty="0" smtClean="0"/>
              <a:t>โดย </a:t>
            </a:r>
            <a:r>
              <a:rPr lang="en-US" sz="2000" dirty="0" smtClean="0"/>
              <a:t>download image registry </a:t>
            </a:r>
            <a:r>
              <a:rPr lang="th-TH" sz="2000" dirty="0" smtClean="0"/>
              <a:t>ตามตัวอย่าง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Start container </a:t>
            </a:r>
            <a:r>
              <a:rPr lang="th-TH" sz="2000" dirty="0" smtClean="0"/>
              <a:t>เพื่อเริ่มใช้งาน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ดำเนินการ</a:t>
            </a:r>
            <a:r>
              <a:rPr lang="th-TH" sz="2000" dirty="0"/>
              <a:t> </a:t>
            </a:r>
            <a:r>
              <a:rPr lang="en-US" sz="2000" dirty="0" smtClean="0"/>
              <a:t>tag image </a:t>
            </a:r>
            <a:r>
              <a:rPr lang="th-TH" sz="2000" dirty="0" smtClean="0"/>
              <a:t>และทดสอบ </a:t>
            </a:r>
            <a:r>
              <a:rPr lang="en-US" sz="2000" dirty="0" smtClean="0"/>
              <a:t>push image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เข้า </a:t>
            </a:r>
            <a:r>
              <a:rPr lang="en-US" sz="2000" dirty="0" smtClean="0"/>
              <a:t>registry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1600" dirty="0" smtClean="0"/>
              <a:t>*</a:t>
            </a:r>
            <a:r>
              <a:rPr lang="th-TH" sz="1600" dirty="0" smtClean="0"/>
              <a:t>ต้องบันทึก </a:t>
            </a:r>
            <a:r>
              <a:rPr lang="en-US" sz="1600" dirty="0" smtClean="0"/>
              <a:t>digest image </a:t>
            </a:r>
            <a:r>
              <a:rPr lang="th-TH" sz="1600" dirty="0" smtClean="0"/>
              <a:t>ไว้เพื่อใช้อ้างอิงภายหลัง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177281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registry:2.5.0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(registry version 2.0)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1" y="2780928"/>
            <a:ext cx="7128793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-d -p 5000:5000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--restart=always --name registry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-e REGISTRY_STORAGE_DELETE_ENABLED=true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-v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/lib/registry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registry:2.5.0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37321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4437112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1607464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ในการตรวจสอบ </a:t>
            </a:r>
            <a:r>
              <a:rPr lang="en-US" sz="2000" dirty="0" smtClean="0"/>
              <a:t>registry image file </a:t>
            </a:r>
            <a:r>
              <a:rPr lang="th-TH" sz="2000" dirty="0" smtClean="0"/>
              <a:t>เพื่อให้เกิดความง่ายต่อการใช้งาน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ได้จัดเตรียม</a:t>
            </a:r>
            <a:r>
              <a:rPr lang="en-US" sz="2000" dirty="0" smtClean="0"/>
              <a:t>  HTTP API </a:t>
            </a:r>
            <a:r>
              <a:rPr lang="th-TH" sz="2000" dirty="0" smtClean="0"/>
              <a:t>สำหรับการเรียกใช้งานบน </a:t>
            </a:r>
            <a:r>
              <a:rPr lang="en-US" sz="2000" dirty="0" smtClean="0"/>
              <a:t>registry </a:t>
            </a:r>
            <a:r>
              <a:rPr lang="th-TH" sz="2000" dirty="0" smtClean="0"/>
              <a:t>ผ่าน</a:t>
            </a:r>
            <a:r>
              <a:rPr lang="en-US" sz="2000" dirty="0" smtClean="0"/>
              <a:t> curl/customize application </a:t>
            </a:r>
            <a:r>
              <a:rPr lang="th-TH" sz="2000" dirty="0" smtClean="0"/>
              <a:t>ซึ่งรองรับการใช้งาน อาทิเช่น</a:t>
            </a:r>
          </a:p>
          <a:p>
            <a:r>
              <a:rPr lang="th-TH" sz="2000" dirty="0" smtClean="0"/>
              <a:t>การ </a:t>
            </a:r>
            <a:r>
              <a:rPr lang="en-US" sz="2000" dirty="0" smtClean="0"/>
              <a:t>List </a:t>
            </a:r>
            <a:r>
              <a:rPr lang="th-TH" sz="2000" dirty="0" smtClean="0"/>
              <a:t>รายการ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ที่จัดเก็บไว้บน 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revision image tag </a:t>
            </a:r>
            <a:r>
              <a:rPr lang="th-TH" sz="2000" dirty="0" smtClean="0"/>
              <a:t>ที่จัดเก็บไว้ในแต่ละ </a:t>
            </a:r>
            <a:r>
              <a:rPr lang="en-US" sz="2000" dirty="0" smtClean="0"/>
              <a:t>image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สามารถทำการลบ</a:t>
            </a:r>
            <a:r>
              <a:rPr lang="en-US" sz="2000" dirty="0" smtClean="0"/>
              <a:t> image</a:t>
            </a:r>
            <a:r>
              <a:rPr lang="th-TH" sz="2000" dirty="0" smtClean="0"/>
              <a:t> ที่จัดเก็บไว้โดยอ้างอิงจาก </a:t>
            </a:r>
            <a:r>
              <a:rPr lang="en-US" sz="2000" dirty="0" smtClean="0"/>
              <a:t>digest</a:t>
            </a:r>
            <a:endParaRPr lang="th-TH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2492896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curl -X GET http://localhost:5000/v2/_catalog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364502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  <a:sym typeface="Wingdings" pitchFamily="2" charset="2"/>
              </a:rPr>
              <a:t>curl -X GET http://localhost:5000/v2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/&lt;name&gt;/tags/list</a:t>
            </a:r>
            <a:endParaRPr lang="th-TH" sz="23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99590" y="5013176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-X DELETE http://localhost:5000/v2/alpine/manifests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/&lt;digest&gt;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99591" y="414908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  <a:sym typeface="Wingdings" pitchFamily="2" charset="2"/>
              </a:rPr>
              <a:t>curl -X GET http://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localhost:5000/v2/alpine/tags/list</a:t>
            </a:r>
            <a:endParaRPr lang="th-TH" sz="23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823561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</a:t>
            </a:r>
            <a:r>
              <a:rPr lang="en-US" sz="2000" dirty="0" smtClean="0"/>
              <a:t> image </a:t>
            </a:r>
            <a:r>
              <a:rPr lang="th-TH" sz="2000" dirty="0" smtClean="0"/>
              <a:t>ทาง</a:t>
            </a:r>
            <a:r>
              <a:rPr lang="en-US" sz="2000" dirty="0" smtClean="0"/>
              <a:t> physical file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ลบ </a:t>
            </a:r>
            <a:r>
              <a:rPr lang="en-US" sz="2000" dirty="0" smtClean="0"/>
              <a:t>image file </a:t>
            </a:r>
            <a:r>
              <a:rPr lang="th-TH" sz="2000" dirty="0" smtClean="0"/>
              <a:t>ออกจาก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ทำการดึง</a:t>
            </a:r>
            <a:r>
              <a:rPr lang="en-US" sz="2000" dirty="0" smtClean="0"/>
              <a:t> image </a:t>
            </a:r>
            <a:r>
              <a:rPr lang="th-TH" sz="2000" dirty="0" smtClean="0"/>
              <a:t>ใหม่มาจาก </a:t>
            </a:r>
            <a:r>
              <a:rPr lang="en-US" sz="2000" dirty="0" smtClean="0"/>
              <a:t>registry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/>
          </a:p>
          <a:p>
            <a:r>
              <a:rPr lang="th-TH" sz="2000" dirty="0" smtClean="0"/>
              <a:t>ทำการลบ</a:t>
            </a:r>
            <a:r>
              <a:rPr lang="en-US" sz="2000" dirty="0" smtClean="0"/>
              <a:t> container registry </a:t>
            </a:r>
            <a:r>
              <a:rPr lang="th-TH" sz="2000" dirty="0" smtClean="0"/>
              <a:t>เพื่อยกเลิกการใช้งาน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cd /home/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cd 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/registry/v2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285293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rmi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393305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pull 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99591" y="515719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1895850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Registry on </a:t>
            </a:r>
            <a:r>
              <a:rPr lang="en-US" sz="2000" b="1" dirty="0" smtClean="0"/>
              <a:t>multiple </a:t>
            </a:r>
            <a:r>
              <a:rPr lang="en-US" sz="2000" b="1" dirty="0" err="1" smtClean="0"/>
              <a:t>docker</a:t>
            </a:r>
            <a:r>
              <a:rPr lang="en-US" sz="2000" b="1" dirty="0" smtClean="0"/>
              <a:t>-machine</a:t>
            </a:r>
            <a:endParaRPr lang="th-TH" sz="2000" dirty="0" smtClean="0"/>
          </a:p>
          <a:p>
            <a:r>
              <a:rPr lang="th-TH" sz="2000" dirty="0" smtClean="0"/>
              <a:t>กรณีที่ต้องใช้งาน </a:t>
            </a:r>
            <a:r>
              <a:rPr lang="en-US" sz="2000" dirty="0" smtClean="0"/>
              <a:t>registry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server </a:t>
            </a:r>
            <a:r>
              <a:rPr lang="th-TH" sz="2000" dirty="0" smtClean="0"/>
              <a:t>มากกว่า </a:t>
            </a:r>
            <a:r>
              <a:rPr lang="en-US" sz="2000" dirty="0" smtClean="0"/>
              <a:t>1 </a:t>
            </a:r>
            <a:r>
              <a:rPr lang="th-TH" sz="2000" dirty="0" smtClean="0"/>
              <a:t>เครื่อง เราสามารถดึงต้องสร้าง</a:t>
            </a:r>
            <a:r>
              <a:rPr lang="en-US" sz="2000" dirty="0" smtClean="0"/>
              <a:t> TLS certificate (next generate of SSL) </a:t>
            </a:r>
            <a:r>
              <a:rPr lang="th-TH" sz="2000" dirty="0" smtClean="0"/>
              <a:t>เพื่อ </a:t>
            </a:r>
            <a:r>
              <a:rPr lang="en-US" sz="2000" dirty="0" smtClean="0"/>
              <a:t>trust registry </a:t>
            </a:r>
            <a:r>
              <a:rPr lang="th-TH" sz="2000" dirty="0" smtClean="0"/>
              <a:t>ระหว่างกัน</a:t>
            </a:r>
          </a:p>
          <a:p>
            <a:endParaRPr lang="th-TH" sz="2000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2118341"/>
            <a:ext cx="4032448" cy="3861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Docker-machine: </a:t>
            </a:r>
            <a:r>
              <a:rPr lang="en-US" dirty="0" err="1" smtClean="0"/>
              <a:t>labdocker</a:t>
            </a:r>
            <a:endParaRPr lang="en-US" dirty="0" smtClean="0"/>
          </a:p>
          <a:p>
            <a:r>
              <a:rPr lang="en-US" dirty="0" smtClean="0"/>
              <a:t>IP Address: 192.168.99.100</a:t>
            </a:r>
          </a:p>
          <a:p>
            <a:r>
              <a:rPr lang="en-US" dirty="0" smtClean="0"/>
              <a:t>“labdocker.com”= 192.168.99.100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1" name="Rounded Rectangle 20"/>
          <p:cNvSpPr/>
          <p:nvPr/>
        </p:nvSpPr>
        <p:spPr>
          <a:xfrm>
            <a:off x="691378" y="4422597"/>
            <a:ext cx="3232549" cy="117683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83568" y="3053735"/>
            <a:ext cx="3384376" cy="6487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Registry: 5000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(Repository)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788024" y="2118341"/>
            <a:ext cx="4032448" cy="20169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Docker-machine: labdocker2</a:t>
            </a:r>
          </a:p>
          <a:p>
            <a:r>
              <a:rPr lang="en-US" dirty="0" smtClean="0"/>
              <a:t>IP Address: 192.168.99.102</a:t>
            </a:r>
          </a:p>
          <a:p>
            <a:r>
              <a:rPr lang="en-US" dirty="0"/>
              <a:t>“labdocker.com”= </a:t>
            </a:r>
            <a:r>
              <a:rPr lang="en-US" dirty="0" smtClean="0"/>
              <a:t>192.168.99.100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4375342" y="3270469"/>
            <a:ext cx="412682" cy="0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058054" y="4947916"/>
            <a:ext cx="3492388" cy="558240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Certificate Authority (CA)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/ Self-Certificate</a:t>
            </a:r>
          </a:p>
        </p:txBody>
      </p:sp>
      <p:sp>
        <p:nvSpPr>
          <p:cNvPr id="17" name="AutoShape 2" descr="data:image/jpeg;base64,/9j/4AAQSkZJRgABAQAAAQABAAD/2wCEAAkGBxMPEhMTDxIWFhAVFhgXGBcWFhcYGRgYGBcXGBoYFxUdHikgGB0mHBcVJTEiJiorLi4xGB8zODMtNygtLysBCgoKDg0OGxAQGi0mICYvLS0tMC8tLS01LS0tLS0tLS0tLS0tLS0tLS0tLS0tLS0tLS0tLS0tLS8tLS0tLS0tLf/AABEIAMwAzAMBEQACEQEDEQH/xAAbAAEAAQUBAAAAAAAAAAAAAAAABgIDBAUHAf/EAEIQAAEDAgIFCAcFBwQDAAAAAAEAAgMEEQUhBhIxQVEHEyJhcYGRoRQyQlKxwdEjM3Lh8BUkQ2KCktI0U6LCFpPx/8QAGgEBAAIDAQAAAAAAAAAAAAAAAAMEAQIFBv/EADkRAAICAQICBwYFAgYDAAAAAAABAgMRBDESIQUTMkFRYdEicZGhsfAUQoHB4SMzJDRSYoLxFUOy/9oADAMBAAIRAxEAPwDuKAIAgCAIAgCAIAgCAIAgKXvDQS4gAZknIAdZQEJx/lOpKYlkANRLewDMm3/HY37gVXs1MI7cyxDTylvyNQ3Fcdr84IG00Z2Fwsbdr8/+IUPXWz7KJOCmG7yDoDiU+dTijhfaGmQjwDmjyWvV3Pd/P+B11S2ieHkofvxCQn8B/wA1o6LfFfMz+Jj/AKSg8nNbDnT4m8Hgecb8HrXhujt9Wv2M9dW90Ul+PUOes2oYONnZeTlj8VbDtJ/X6GerpnsZuEcqrNbm8Qp3QP8AeFy3vaQHN81aq1kJkU9K12Sf0FfFUMEkEjXsO9puPyKtqSayis008MyVkwEAQBAEAQBAEAQBAEAQBAEAQBAaTSnSeDDY9ed13H1Ix6zz1DcOtR2WRguZJXW5vCIFFh2IaQ2fUuNNQE3awA3cBsIafW/E7LeAqn9S/wAl9/Es5hTtzZLaHDMPwhto2DnbbT05T2nd5BYnZp9Pvzfz/gjStu9xTJpJPL/p4tVvvOz+g+K593S8u7C+bJo6WC7TMZ/pb/XnLeoH6Lnz6Tsl+Z/QlUK1siy6il31D/F31UP42fn8Tf2fA8AqGerO7vJ+d1vHXzXezHBB9xdZjVRH67Q8eB8R9Fbr6Rl38/kaOiD2KqmWkr26lRGLn3gNvU5T8dVjzszXgsr25oidborU4Y81GFyut7UZ3jgRscO3xUkbbKXl7ePqjOY2LDJfoVp9HXnmZxzNWMi07HkbdS+w/wApz7V1adRGxeZUtocOa2JmrBAEAQBAEAQBAEAQBAEAQBAEBHtNNKY8MgL3WdM64jjv6x4ng0byorbVBZJKq3N4Irojoi+qk/aOLnWkd0mROyDW7i4HYANjd205qrXW5/1LNvv5E9lqiuCBIMSx18zjFRjLe/6cB1rn6zpLlww5Lx8fcb1adR9qZZpMIYzpP6b9pJ2X7N/evPzvlLbkWHJvYzXFQmpacUNiy4rJksuK2MmBU18TDZ8sbTwL2g+F1JGuT2T+BktPDJBdpBHFpB8wpIylHkbFykxB8OTulH5js+ivU6lrkRzrUuZr9KNGY6xvPUx1ZxmCMrkbjwPwVlS4faht4ehpF/lkbbk700dOTR13Rq2ZNccucA4/zDzGa7Gm1CsWCpfTw81sT9WysEAQBAEAQBAEAQBAEAQGLideymikmlNo42lxPZuHWdnesSkorLMxi5PCOa6H4a/Gat+JVg+wY7VhjPq3bs7Q3zd2KhBO6fE9l94LlklVDgjuSfG8QdVSejwH7Meu7cbbe4eZXN6S1yeYLsr5v0NqKlBcctzJpaVsLdVg7TvJ4lednNzeWSNtvmVOK0MlpxQyWnFZNjGqZmsaXPIDWgkk7gNq3im3hGSJUMFZjj3CBxgoWmxfY3d8NY9VwBvXo9F0YscUt/vYituUPeSek5KMPY2zxLI7e4yFvkywXYWmgio9TNmtxbku5m8uFzvZIM+bebh3UH2v/ddQ3aKE0bw1T/MabBMXdK58FQ3UqY7hzSLXtkctx4+K87qdM6XlbfQ6EZJo3VNUGF1xm07R+t6U3YMTjk1umWC861tVTEieOzgW7SBnl1hWoWdXLK2fy8yNc/ZZOtAtJhiVMHm3Pss2UD3rZOA4Hb48F6GmzjjnvOdbXwSwSRSkQQBAEAQBAEAQBAEAQHMuVCufV1FPhkBzkc10lt19gPYAXeCo6ux9hffgW9PFJObJRirm0FLHT04sdXUbbaBvd2m/iVDq7Fp6VXHd/bZimPW2cUi3hVGIWAe2c3Hr4dy8jdZxy8i1J5ZkuKhBbcUMlpxQ2LLismSI8oEznRw08Zs6ola09gI/7Fvgun0ZXx258P3DeFk6hg2GspII4YhZkbQ0dfEniSbk9q9lGKisI5MpOTyzNWxqEBy3lbohTTUtczJxfzclt9gXC/Xqh47gufr6VOBd0k3zRkc3fsXk1lM6BdoX6pLHbDs+iuxllEUl3kew6o/ZGKNdspqnou4C529ziD2Erp9H34fC+7l6EV8OOJ2Zdw5gQBAEAQBAEAQBAEBTI8NBJ2AEnsCA5hyZx+m11ZiD8+kWs6tbh/QGjvXNq/qajL7uf7L9y7d7Faib+R/pNY95zZFk3uy+NyuJ0pfxWP4fAlrjwVpeJtCVxGZRbcVg2LTihsWnFDJacVkyQ7Tp/NPo5z6kcw1uoXDvg0+C7HRM0rGn5MxNZjg7BG8OAc03BAIPEFewOOVIAgOb8tcofDS04+8knDgOoMcz4yBVNZNRgWtKvabL7I7LyGDoZLdRGdo2jYp6/Axk0+m9EKikLwOkzpj5jwupKbOC1efIIn+guK+l0MEhN36uq78TOifhfvXq6pcUEzlWx4ZtG+UhGEAQBAEAQBAEAQGg09rDBh9U8Gx5otHa/of9lHc8QZJSszRpOTOAU2FCTe7nJT528gFz9LLhrts8/ovXJPf7ViiXtHmWjLjtc4+WXxuvK6mWZFue5syVUZgocVqZLTihsWnlZMllxWTY1mNYe2qhfE/Y7YeDhmD4qei11TU0MGJoRpn6DahxP7MR5RSn1dUbA48ODtlsjsXsdJrIziuf34Mo30NviidNgqWSNDo3tc05gtcCCOII2roJp80U2mtzVaQaU0tC0unlbrbo2kF7uxu3vOS0nbGG7N4VynsjnGHMmxOq9Oq26sYygj4Dce7bfeV5/XarjfCv+joVwUFhEqaxcxI3yeTMUsOTMNmGIg5j4zsNx3OH5qK/2WSR5lnkTqTzNVA7bFKD/cC34xnxXq9HPij995Q1UcNM6UrhUCAIAgCAIAgCAICFcr0lsNk63xj/AJX+Sg1P9sn0/bLuGt1MHjA/2WjxI+q5dT/wM34uX/0TP/ML77ivCRaFnZ8SV5i9+2yzLcyrqswihxWDYtOKGSy5ZRsWyFukCghSpDJh4hhkVQ3VmYHDdfaOw7Qp6pyg8xZhmjboLC2/NzTsB2hrx9FfjrrV4GrSMzDdDaWF2tqukfe95DrZ8bAAeK1nqbJ+RgkTY1CkYyXGsWyRjJ5UMy71uka5Nfazj2NPxHyUGs5SJq9jVclXRxDEWDYc/CR3+RXo+i5ZrXuRU1ncdUXUKIQBAEAQBAEAQBAQvldj1sNk6nxn/lb5qDU/2yfT9sqwh/OYOy3+y0+GqVyKP8nZHwcvrknly1CKsJdeFnYR4ErzWo5TZZe5l3VZhFDlqbFshbpGSghSKIKCFIkCnVUqRjJ6GKRIxkrDFukatlYYpEjGS41i2SNclxrFukYyW6wWb3rdIxk1co6R/C34E/NUekJYmkWKeyankq6WIYi8bBl4yO/xK9L0XHFS9yKms7jqa6hRCAIAgCAIAgCAIDRadURnw+qYBd3NOcB1s6YHi1R2rMGiSp4mmRzktqRUYdzRObQ+P428nNXF03922p9/P4rDLeoWJKRfwJ3Qcw7WuP68brz2rg1IsvxNmAqbQPCFlRBSQpEgUEKRRGTzVUqQyA1SJGuSoMUiRjJWGLdI1bKwxbpGuS41i3SMZLjWLdI1yYmIC5a0bfrkpIR5jJqKuYNMjz6rbnuYPyXD1cusvaXuL1SxBGLyJ0p5mpndtmlA7QwE/F7vBe10cOGP33HN1UsySOkq4VQgCAIAgCAIAgCA8e0EEHYRZAcm0Gk/Z+IVVE/JusXM6x1f0Fp7l53V/wCHvjb3J4fuZ0n/AFKyT1kfMVR/25cx2nb5/FVOkafabXvX7mapcUPcZ4C43CSAhbKIKSFIojJSWqRRMZGqpFExkqDFIomuSsMUiRjJW1i3UTXJWGLdRNclxrFuomMldrZnYt1E1yaiSX15OHq/iOTQlk1VW5s3jHikokO03ruYpHNB6UnQHZtcfD4ri9H1u3UcT7ufoX5ckdC0Kwr0OigiIs8M1nD+Z3SPmbdy91VHhgkca2XFJs3ikIwgCAIAgCAIAgCAIDkOMyftLGovQBnDYSyj1SGk6x7LEt6+5cnWxV7dcd3y/n9C/V/TrzInuMUBkj1P4sfSYeI4fLwVKVM4x6mx+1HZ+K++RiE0nxLZ7mJhtTzjRf1hkVx7auF5WxYfIyyFoomMnmqpFExk81VIojJUGqRRNclQYpFE1yVhikUTGSsMW6iatlwMW6ia5KwxbqJjJg10usebZmTt+i3UQvE1la8XDGm7WbTxfvPds8Vw+lNSpS6qOy395d09eFxPvIfhFN+18Tb7VJS5k7iQcv7nDwaV2Oh9HwRXEub5v9kaam3EeR2NeiOWEAQBAEAQBAEAQBAc/wCUvSl0dqCiu6rms06u1jXZWB3Od5DPgqmpu4Vwrcs0VZ9p7G20Q0fjwils6xndnI73nbmjqH1KrynHR0u2zfw+i9RJu6eFsKqrMbX1Mrw1jSMzv3arRv7F5yuvV6iUtXHdP4+S8l98y37EcVmBFVxz3qaN2s29pWC4IPHVOf12q7ZDiWWsZ3RhcvZf6G2pphIAWlU3Vw+4F3VWVExk9DVIomuSsMUqiYyVBq3UTXJWGqRRNclYat1ExkrDVuomuTDqau/RizJ3j5fVbqI95gVMvMgtabzH1j7g4DrXO1+tVMeCHafyLNFPG+J7EI0txdzdWlpQXVMvRs3a0HLxPlmVQ6M0bun1ktu7zZcsmoo6DoRo23DaZseRld0pHDe+2wdQ2Be2qr4I4ONbZxyySBSkYQBAEAQBAEAQBAR3TjShmG05fkZnXETOLuJ/lG0+CittUI5Jaq3OWCP8nGjTow7EK/Oqlu4a21jT7R4OPkLBU6YrndZsuf8APoTXT/8AXAkM0pqHkk6sTRck7GtG0nrXCnKzpPU4XKC+S8feyVJUw8zmGnmlHpL+bhyp48mN4ne89vwXWk4pKEOUVsb1wxze7JBydYK+lgfUyktdNbUZxaL5kcDdc/XtVU9c5Yf5V/q8c+RnPHPgS9/kSExZl8GTjm6M5A9beB8lSo1cLVy370bSg1yl8TMpaxr8jk8bWnIju+itRgpdn4EMk0ZdluoYNMnocFuomuSsPbxUiiYPeeaN63UTBbfWgeqCSt1ExgsyNe8XkIYzryHgtniKzLkgt8Iwp68NGrT79sh2n8I3dq42r6VSXDT8fQt1aZvnP4EN0j0kFP8AZQDnKp2QaBrapO93E9SpaPQT1EuOe31LUpqKJFye6FmlvVVnSrZM8zfmwdo4Fx3ndsC9rptMqorl/Byr7uPktidK0VwgCAIAgCAIAgCAw8XxKOkhfNM60bBc8TwAG8k5ALWUlFZZtGLk8I5nothsmOVjq+safRo3WijOw6puGjiAczxKoRi9RPL2X3j1Lk5KmHCtyd4nVGVwiizF7G28/QLldJaqWpsWmp2+r9EKa1BcciD6f6RNiYaSB2Q++cPad7g6hv8ADirkKoaevqYf8n4s3rTm+OX6Gi0B0a9MkNRUi1LEbm/tuGxo8r+G9PZjFzseIrf0NrJtezHdnRaupMjr7GjJo3AcF5DX6yWqtc3tsl4L73LNNShHBRTxOe4NbtPl1qDSUWX2quvd/LzN7JqEW5GqxbSWlimMMji8NOrzlsg7f0gb5HK4XordLdVJqL4kv0foVoPiWdjbw1Lm+pJrDg/b/cPzVerpBbZ+IlQvAym4h78R7WkH42KuR1tfeiF0PuZX6fFvbIP6fzW/42jzNeon5FJr4hsjee2w+aw+kqVtkytNN96LUmLOH3bGt6zmVTt6Xf5I/EljpF+ZmkxfGWRDWqprfiOf9LB8gue5anVvvf0LMYQhsiMjFqvE3GLDInNZsdK7Kw/Fsb5ldfRdDc82c38v5I7L1FcyeaGaCw4f9o887VEZyHdfaGA7O3aV6aqiNZzLbnPl3EtU5CEAQBAEAQBAEAQHjnAAkmwGZKA5Li9VJpFWinp3EYfCbvcNjs83dZOxo7SufbN3T4IffmXYRVMOKW5P6yRlLE2npwGgNDQB7LfqVU6R1a09fUVdp/L+Wa0wdkuORHdJsZGHQlrT+9yt/wDWw7+3h+Sj0mm/C18Uu3L5Il/uy/2r5nNsAwiTE6kRtvqXu952NbvJPH4lTQi5vCJZzUFk6vKY4mMgpxqwRiwA9o73Hjndee6V1ytl1VfYj834+htRU17ct2Wm57FxMOTwi1sYeluNjD4TFGf3qQdIj+Gw/M/nwXstDo1oqsPty38l4FBy66efyrbzOfaLYE/E6ixygZ0pH7g0fM7ArdcOJ89luzayfCvMnOmGOxUbLxtF7BkbPetlrHq/JebnVXrNU+pjwwXf4+fvf/ZNXxQh7TyzSNxXFI2h0lA4tIBBaHDI57rroS6Dx2W0aLURfejz/wArqt+HzX7H/wCKi/8ADT/1v4G3XR8j1uN4jLlDh779Yf8AQKSPQje8mYeoiu9F+LR/G6v1yymYesA2/p1neYV2noWuPPh+PMilq4rvN5g/JXTsIfWSPqJN4JLW38dY95XVr0kIoqz1MntyJ3SUrIWhkTGsYMg1oAA7grSSWxXbb5svLJgIAgCAIAgCAIAgCA5rykaRSTyNwyg6U0hDZSNwPsX3ZZuO4ZcVT1N35I/fkW6K0vbkSTA8KiwelEbLGQ5udve+2ZPUFBdbHR08T5yf19Ea87p+RiVVc2lidVT5uP3bTte/j2D5di5uiobf4q7m+7zfj6E83l9XH9TktfUzYhUaou+aV1suJ3DgAPABXG3OXmyZJQj5I6jhmGsw2AU8VjK7OZ43n3QeA/W1c7pTVqqL09b5vtP9vU0qi7Jcctu71AK8xIuov1dcyhgNRILvOUTOLvePUP1uXouiNCq4/ibFz/Kv39CpdNzl1cf19Dk8pmxKp1G3fLK7M/rYAB3ALqrM5ebM8oR8kdOkbBhNIYmnosGtK/e9/ujjnYAfmuX0nqXOX4Kj/k/29y7zFMMvrZ/oaTQTA34nUHEKsfYMNoYzsJacsvdafE9i6/RuhjTBfeX4kOpu/KjrC65QCAIAgCAIAgCAIAgCAIAgCAICJcoelgw6HVjN6qUERjbq7tcjq3cSoL7eCPmTU1cb8jB5PdGfQInVVZnVSjWcXZlrTnq394nMqtWo1Qd1n3/LJLZ8b4ImxfMJi+ec6sEYu7qAz1R1n5rk1xlrrnbZ2F949SZ/04qMd2cs0y0jdWS3GTB0Y2e63s4nf+SvWT4n5dxJXDgWCY6F4CMOh5+YD0yYdAHbGw7z1n6DiodVqFpK8/ne3l5mmOulhdlb+Znl18ztXk5ybeWXUi5T1MDHfvErWgAu1SRrOtuaN6tdHaaFtvFa8RW/n5eppdKUY4iubOd6ZY7JWTEkEA9GNnut3ADjxXppWdY8r9CGEFBYJxohgQwyDnJQPTJW3JP8Nm219x4/kqvSGs/B1cMf7ktvJeppGPXS/wBq+ZHoad+PVgiYSKCE3kf731J2DgLla9E9HOC4p9p7+nqb6i5RR2GlpmRMbHG0NYwBrWjIADIAL0qWFhHLby8surJgIAgCAIAgCAIAgCAIAgCAIDW6RY1HQQPnmOTRk0bXO3NHWVpOagss2hByeEc+0EwWTEqh2J4gLtv9i07MthAPst3ddyqVcXbLjlsW7ZquPBEl1dUOq5BHH92N+7rcfkubqbZ625VV9lfefQzXFVR4pbkB0+0la793pz+7x7SP4j97jxHD/wCK1LhhFV19lfN+JJVB9uW7LfJ9o4Hfv1W28TD9kw+28bDbgD59ixxRpg7rNlsvFiyTk+CO/wBCV1NS6Vxc7afLqC8xqb5XTdk9394LMIKCwjX4vibKWJ0sm7YN7nbgFDTTK6ahEkbwjXaJ6DHFGPq8RLxzv3QabENHtZj1dwHfvXs9JooQrS7vvmc67UNSwjNquSdzDrUla9pGYDx/2aRbwUktDF7Gq1fijCrtEcbeDC+eOSN9g5+vmG9ZLQ63Vmqj6Jh1qsxz97/clWqglhHR9GMBjw+nZDENmbnb3uO1x/WQsuvXBQWEUZzc3lm2W5oEAQBAEAQBAEAQBAEAQBAEBRPM2NrnvIaxoJJOQAGZJRvASyck+00lrvabh1Oesa3d7zrdwXPk3fPC2LyxRDzZPcXqgwNpqcWAAbZuwDYGBVdfqNtPV7n6eppTDP8AUkRXTLGhRRGmiP27x9q8eyD7APH5dqzCpaeHVrtPd/sSwXWS43t3EL0RwB2JT3edWli6UjuoZ6o6z5bVmEE+cuSW5JZPhXLd7HRa6qD9VsY1YWDVY0ZAAdS4eu1bvny7K2X7m9NfAue73MOSUMaXONmtBJJ2ADeubhyeETmg0cwt2OVfOyAjD4DYNPtnbq9pyJ4Cw3r1PRugVcef6+hU1F3CsLc7IxoAAAsBkANgHALunMPUAQBAEAQBAEAQBAEAQBAEAQBAEAQHLdPMalxKobhlAbi/2zxsy2gkey3fxOSo6i1yfBEuUwUFxyJdBTRYVTMggHStt3k73u61Fqbo6Svhj2n959DSKd08vY1OJYiMPhMz86mQHm2nPVG97lW01XUx62fae3l5kz/qS4Vstzl1PTzYlUiKO7pHuu5x3Z9JzjwC3jFzlhbk8pKEcs6Fi9ZBhdLzEP3bPWI9aaX9AeHUqmrt6yX4erbvfi/4NKotvrJb93kR+kq8TqWh9PRdBwuHG9iONyQsR6J4lnmbu+MeTZku0PxatsyoMcUJcNbpC9h1NuT2K1T0VGuXEkRS1UcHU8HwuOjhZDA3VjYLDrO9x4knNdmMVFYRQlJyeWZq2NQgCAIAgCAIAgCAIAgCAIAgCAIAgIPylaWmjYKamuayYWGrtY05X/Edg8dyrai7gWFuWKKuJ5exXoVo6zCKYyTWNTIAXnf1RtPxUCcdNW7J7/fI2sk7ZcMdi46doD6uqP2bNg9925rRwXP08HdJ6i7bu834e5EsuWK4HK9JMZlrZyTcyPIa1oztnZrW+Pmp5Sc5ZZPGKhHCJ9geEjCoNTI1swvI4ew07GA/r4KPV3fh4dXHtPfyRDFdbLiey+ZHsHwv9rYk6OU/u1NmWj2rEZd52ngLLPR2nTSf6s31FnBHkdnY0NAAFgBYAbABuC7hzD1AEAQBAEAQBAEAQBAEAQBAEAQBAEAQFuoc4McWC7g0kDibZDxWHsZRynkqpm1k1RiFW/XnY4ZEZM1hfW8MgN1iufVwyk5ze3Mu3txioR7yYzSmskJJ1YGC5J2Bu8nrNlz5SlrrvCC+nqwkqo+bOcadaTekPDYsqePKNvH+YjiVZnNSwlyS2Jaq+FZe7NroLgYpI/Tqpt5n/wCnYd2X3h4dX5rLmqIdZLd7L9zSbdkuBbd5nVNQTrPebnNxPYLlcKcpTll7stRSSwirkUp9aOqqHDOSXVHcNY+bx4L1GjhiPyKGrfNI6WrhUCAIAgCAIAgCAIAgCAIAgCAIAgCAIAgCA47gtM6mxWspGZNmdrNGwWvrjuAcfBcPWVTcuCHezpRknWpPuM3TvHmwsNJTnoj71w9p3u9g3+G5SNRrj1UNu9+LMVRcnxy/Q0Og2jwq3uqqrKkhOw/xHDMMHEbL+C2hGKTsnsjNs2vZjuyWYlXGd5cchsa3c1u4BcnUXyunxP8ATyJa61BYRo9Jajm6WU7y3VH9WXwuoqI8VqJHsTvk0oeYw6nFs3gyHteSfhYdy9XRHFaOTfLM2ShTEQQBAEAQBAEAQBAEAQBAEAQBAEAQBAEAQHJeVFjqXEaWpjJaZGFusNzm9G/hI3wXO1qw1JfeC9pnmLiyCHVkkAnfzcV+m7a6187N2kqomiy89xLa/TeN4jpsPppHRRizGbyfeIbckpepX4iuUV3EcIcGZSfMrpsDxer2Rtp2He+zT4Zu8ltX0d4r4mJaiC7zcUHJMHEOrqt8p91gsOzWcSfABXYaKMf4IJat9yOk08LY2tYwWa0BoHAAWCupYKjeS4gCAIAgCAIAgCAIAgCAIAgCAIAgCAIAgCAinKRgsdXS3l1gYnazS0gG5yINwcrFQ3wUo8yambjLkYOAcnFAxrXvjdK4gH7R1x/aAB5LWGngjad82TGioYoG6sMbGN4MaG/BTpJbEDbe5kLJgIAgCAIAgCAIAgCAIAgCAIAgCAIAgCAIAgCA/9k="/>
          <p:cNvSpPr>
            <a:spLocks noChangeAspect="1" noChangeArrowheads="1"/>
          </p:cNvSpPr>
          <p:nvPr/>
        </p:nvSpPr>
        <p:spPr bwMode="auto">
          <a:xfrm>
            <a:off x="190500" y="-1592263"/>
            <a:ext cx="2438400" cy="243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6152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579" y="4539336"/>
            <a:ext cx="598428" cy="59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690809" y="5137764"/>
            <a:ext cx="14788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Private Key (*.key)</a:t>
            </a:r>
            <a:endParaRPr lang="en-US" sz="1200" dirty="0"/>
          </a:p>
          <a:p>
            <a:r>
              <a:rPr lang="en-US" sz="1200" dirty="0" smtClean="0"/>
              <a:t>(labdocker.com)</a:t>
            </a:r>
            <a:endParaRPr lang="th-TH" sz="1200" dirty="0"/>
          </a:p>
        </p:txBody>
      </p:sp>
      <p:pic>
        <p:nvPicPr>
          <p:cNvPr id="22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04" y="4539336"/>
            <a:ext cx="598428" cy="59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2445034" y="5137764"/>
            <a:ext cx="14788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Public Key (*.</a:t>
            </a:r>
            <a:r>
              <a:rPr lang="en-US" sz="1200" dirty="0" err="1" smtClean="0"/>
              <a:t>crt</a:t>
            </a:r>
            <a:r>
              <a:rPr lang="en-US" sz="1200" dirty="0" smtClean="0"/>
              <a:t>)</a:t>
            </a:r>
            <a:endParaRPr lang="en-US" sz="1200" dirty="0"/>
          </a:p>
          <a:p>
            <a:r>
              <a:rPr lang="en-US" sz="1200" dirty="0" smtClean="0"/>
              <a:t>(labdocker.com)</a:t>
            </a:r>
            <a:endParaRPr lang="th-TH" sz="1200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6804248" y="5506156"/>
            <a:ext cx="0" cy="71664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336680" y="6237311"/>
            <a:ext cx="4479130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41" idx="2"/>
          </p:cNvCxnSpPr>
          <p:nvPr/>
        </p:nvCxnSpPr>
        <p:spPr>
          <a:xfrm flipV="1">
            <a:off x="2368780" y="5980036"/>
            <a:ext cx="14206" cy="242763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43439" y="5610704"/>
            <a:ext cx="32790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/home/</a:t>
            </a:r>
            <a:r>
              <a:rPr lang="en-US" b="1" dirty="0" err="1" smtClean="0">
                <a:solidFill>
                  <a:schemeClr val="bg1"/>
                </a:solidFill>
              </a:rPr>
              <a:t>docker</a:t>
            </a:r>
            <a:r>
              <a:rPr lang="en-US" b="1" dirty="0" smtClean="0">
                <a:solidFill>
                  <a:schemeClr val="bg1"/>
                </a:solidFill>
              </a:rPr>
              <a:t>/</a:t>
            </a:r>
            <a:r>
              <a:rPr lang="en-US" b="1" dirty="0" err="1" smtClean="0">
                <a:solidFill>
                  <a:schemeClr val="bg1"/>
                </a:solidFill>
              </a:rPr>
              <a:t>labdockercert</a:t>
            </a:r>
            <a:endParaRPr lang="th-TH" b="1" dirty="0">
              <a:solidFill>
                <a:schemeClr val="bg1"/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2771800" y="3774524"/>
            <a:ext cx="0" cy="648073"/>
          </a:xfrm>
          <a:prstGeom prst="line">
            <a:avLst/>
          </a:prstGeom>
          <a:ln w="57150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4173226" y="5945798"/>
            <a:ext cx="11908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Generate Key</a:t>
            </a:r>
            <a:endParaRPr lang="th-TH" sz="1200" dirty="0"/>
          </a:p>
        </p:txBody>
      </p:sp>
      <p:sp>
        <p:nvSpPr>
          <p:cNvPr id="47" name="Rectangle 46"/>
          <p:cNvSpPr/>
          <p:nvPr/>
        </p:nvSpPr>
        <p:spPr>
          <a:xfrm>
            <a:off x="2843808" y="3846533"/>
            <a:ext cx="11908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Reference  for Registry</a:t>
            </a:r>
            <a:endParaRPr lang="th-TH" sz="1200" dirty="0"/>
          </a:p>
        </p:txBody>
      </p:sp>
    </p:spTree>
    <p:extLst>
      <p:ext uri="{BB962C8B-B14F-4D97-AF65-F5344CB8AC3E}">
        <p14:creationId xmlns:p14="http://schemas.microsoft.com/office/powerpoint/2010/main" val="13360949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การสร้าง</a:t>
            </a:r>
            <a:r>
              <a:rPr lang="en-US" sz="2000" dirty="0" smtClean="0"/>
              <a:t> certificate </a:t>
            </a:r>
            <a:r>
              <a:rPr lang="th-TH" sz="2000" dirty="0" smtClean="0"/>
              <a:t>จาก</a:t>
            </a:r>
            <a:r>
              <a:rPr lang="en-US" sz="2000" dirty="0" smtClean="0"/>
              <a:t> CA / Self-Signed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8964488" cy="3800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943640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</a:t>
            </a:r>
            <a:r>
              <a:rPr lang="th-TH" sz="2000" dirty="0" smtClean="0"/>
              <a:t>ใหม่อีกหนึ่งเครื่องชื่อ</a:t>
            </a:r>
            <a:r>
              <a:rPr lang="en-US" sz="2000" dirty="0" smtClean="0"/>
              <a:t> “labdocker2”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r>
              <a:rPr lang="th-TH" sz="2000" dirty="0" smtClean="0"/>
              <a:t>ตรวจสอบ</a:t>
            </a:r>
            <a:r>
              <a:rPr lang="en-US" sz="2000" dirty="0" smtClean="0"/>
              <a:t> IP Address </a:t>
            </a:r>
            <a:r>
              <a:rPr lang="th-TH" sz="2000" dirty="0" smtClean="0"/>
              <a:t>และ</a:t>
            </a:r>
            <a:r>
              <a:rPr lang="en-US" sz="2000" dirty="0" smtClean="0"/>
              <a:t> </a:t>
            </a:r>
            <a:r>
              <a:rPr lang="en-US" sz="2000" dirty="0" err="1" smtClean="0"/>
              <a:t>ssh</a:t>
            </a:r>
            <a:r>
              <a:rPr lang="en-US" sz="2000" dirty="0" smtClean="0"/>
              <a:t> </a:t>
            </a:r>
            <a:r>
              <a:rPr lang="th-TH" sz="2000" dirty="0" smtClean="0"/>
              <a:t>เข้าสู่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“labdocker2”</a:t>
            </a:r>
            <a:endParaRPr lang="th-TH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1484784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 create --driver 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labdocker2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2924944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ls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47788" y="3648422"/>
            <a:ext cx="6448425" cy="1359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364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3446"/>
            <a:ext cx="9144000" cy="34616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1-1: Download &amp; Install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th-TH" dirty="0" smtClean="0"/>
          </a:p>
          <a:p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/>
          </a:p>
          <a:p>
            <a:pPr marL="0" indent="0">
              <a:buNone/>
            </a:pPr>
            <a:endParaRPr lang="th-TH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www.docker.com/products/docker-toolbox</a:t>
            </a:r>
            <a:endParaRPr lang="en-US" dirty="0" smtClean="0"/>
          </a:p>
          <a:p>
            <a:r>
              <a:rPr lang="en-US" dirty="0" smtClean="0"/>
              <a:t>Install the software</a:t>
            </a:r>
          </a:p>
          <a:p>
            <a:pPr lvl="1"/>
            <a:r>
              <a:rPr lang="en-US" dirty="0" smtClean="0"/>
              <a:t>Windows : Windows_Install_Docker.pdf</a:t>
            </a:r>
          </a:p>
          <a:p>
            <a:pPr lvl="1"/>
            <a:r>
              <a:rPr lang="en-US" dirty="0" smtClean="0"/>
              <a:t>Mac OS: Mac_Install_Docker.pdf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45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</a:t>
            </a:r>
            <a:r>
              <a:rPr lang="en-US" sz="2000" dirty="0" smtClean="0"/>
              <a:t> path “/</a:t>
            </a:r>
            <a:r>
              <a:rPr lang="en-US" sz="2000" dirty="0" err="1" smtClean="0"/>
              <a:t>labdockercert</a:t>
            </a:r>
            <a:r>
              <a:rPr lang="en-US" sz="2000" dirty="0" smtClean="0"/>
              <a:t>” </a:t>
            </a:r>
            <a:r>
              <a:rPr lang="th-TH" sz="2000" dirty="0" smtClean="0"/>
              <a:t>บน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(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)</a:t>
            </a:r>
            <a:r>
              <a:rPr lang="th-TH" sz="2000" dirty="0" smtClean="0"/>
              <a:t> และทำการ </a:t>
            </a:r>
            <a:r>
              <a:rPr lang="en-US" sz="2000" dirty="0" smtClean="0"/>
              <a:t>copy key (*.</a:t>
            </a:r>
            <a:r>
              <a:rPr lang="en-US" sz="2000" dirty="0" err="1" smtClean="0"/>
              <a:t>crt</a:t>
            </a:r>
            <a:r>
              <a:rPr lang="en-US" sz="2000" dirty="0" smtClean="0"/>
              <a:t>, *,key) </a:t>
            </a:r>
            <a:r>
              <a:rPr lang="th-TH" sz="2000" dirty="0" smtClean="0"/>
              <a:t>ลงบนเครื่องที่</a:t>
            </a:r>
            <a:r>
              <a:rPr lang="th-TH" sz="2000" dirty="0"/>
              <a:t> </a:t>
            </a:r>
            <a:r>
              <a:rPr lang="en-US" sz="2000" dirty="0" smtClean="0"/>
              <a:t>run registry</a:t>
            </a:r>
            <a:r>
              <a:rPr lang="th-TH" sz="2000" dirty="0" smtClean="0"/>
              <a:t> ส่วนเครื่องอื่นๆให้ใช้</a:t>
            </a:r>
            <a:r>
              <a:rPr lang="en-US" sz="2000" dirty="0" smtClean="0"/>
              <a:t> copy</a:t>
            </a:r>
            <a:r>
              <a:rPr lang="th-TH" sz="2000" dirty="0" smtClean="0"/>
              <a:t> </a:t>
            </a:r>
            <a:r>
              <a:rPr lang="en-US" sz="2000" dirty="0" smtClean="0"/>
              <a:t>*.</a:t>
            </a:r>
            <a:r>
              <a:rPr lang="en-US" sz="2000" dirty="0" err="1" smtClean="0"/>
              <a:t>crt</a:t>
            </a:r>
            <a:r>
              <a:rPr lang="en-US" sz="2000" dirty="0" smtClean="0"/>
              <a:t> </a:t>
            </a:r>
            <a:r>
              <a:rPr lang="th-TH" sz="2000" dirty="0" smtClean="0"/>
              <a:t>เท่านั้น</a:t>
            </a:r>
          </a:p>
          <a:p>
            <a:r>
              <a:rPr lang="en-US" sz="2000" dirty="0" smtClean="0"/>
              <a:t>Or “</a:t>
            </a:r>
            <a:r>
              <a:rPr lang="en-US" sz="2000" dirty="0" err="1" smtClean="0"/>
              <a:t>scb</a:t>
            </a:r>
            <a:r>
              <a:rPr lang="en-US" sz="2000" dirty="0" smtClean="0"/>
              <a:t> </a:t>
            </a:r>
            <a:r>
              <a:rPr lang="en-US" sz="2000" dirty="0" err="1" smtClean="0"/>
              <a:t>xxx.cert</a:t>
            </a:r>
            <a:r>
              <a:rPr lang="en-US" sz="2000" dirty="0" smtClean="0"/>
              <a:t>/</a:t>
            </a:r>
            <a:r>
              <a:rPr lang="en-US" sz="2000" dirty="0" err="1" smtClean="0"/>
              <a:t>xxx.key</a:t>
            </a:r>
            <a:r>
              <a:rPr lang="en-US" sz="2000" dirty="0" smtClean="0"/>
              <a:t>  docker@192.168.99.100:/home/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labdockercert</a:t>
            </a:r>
            <a:r>
              <a:rPr lang="en-US" sz="2000" dirty="0" smtClean="0"/>
              <a:t>”</a:t>
            </a:r>
            <a:endParaRPr lang="th-TH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19672" y="2636912"/>
            <a:ext cx="5544616" cy="117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010216"/>
            <a:ext cx="6192688" cy="2227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32315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เพิ่ม</a:t>
            </a:r>
            <a:r>
              <a:rPr lang="en-US" sz="2000" dirty="0" smtClean="0"/>
              <a:t> </a:t>
            </a:r>
            <a:r>
              <a:rPr lang="en-US" sz="2000" dirty="0"/>
              <a:t>domain “labdocker.com” </a:t>
            </a:r>
            <a:r>
              <a:rPr lang="th-TH" sz="2000" dirty="0"/>
              <a:t>ลงใน</a:t>
            </a:r>
            <a:r>
              <a:rPr lang="en-US" sz="2000" dirty="0"/>
              <a:t> /</a:t>
            </a:r>
            <a:r>
              <a:rPr lang="en-US" sz="2000" dirty="0" err="1"/>
              <a:t>etc</a:t>
            </a:r>
            <a:r>
              <a:rPr lang="en-US" sz="2000" dirty="0"/>
              <a:t>/hosts (</a:t>
            </a:r>
            <a:r>
              <a:rPr lang="en-US" sz="2000" dirty="0" err="1"/>
              <a:t>labdocker</a:t>
            </a:r>
            <a:r>
              <a:rPr lang="en-US" sz="2000" dirty="0"/>
              <a:t>, labdocker2)</a:t>
            </a:r>
            <a:endParaRPr lang="th-TH" sz="2000" dirty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1844824"/>
            <a:ext cx="581977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4077072"/>
            <a:ext cx="581977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672041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ในกรณี </a:t>
            </a:r>
            <a:r>
              <a:rPr lang="en-US" sz="2000" dirty="0" smtClean="0"/>
              <a:t>self-certificate</a:t>
            </a:r>
            <a:r>
              <a:rPr lang="th-TH" sz="2000" dirty="0" smtClean="0"/>
              <a:t> เครื่อง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</a:t>
            </a:r>
            <a:r>
              <a:rPr lang="th-TH" sz="2000" dirty="0" smtClean="0"/>
              <a:t>จำเป็นต้อง</a:t>
            </a:r>
            <a:r>
              <a:rPr lang="en-US" sz="2000" dirty="0" smtClean="0"/>
              <a:t> trust root ca</a:t>
            </a:r>
            <a:r>
              <a:rPr lang="th-TH" sz="2000" dirty="0" smtClean="0"/>
              <a:t> โดย</a:t>
            </a:r>
            <a:r>
              <a:rPr lang="en-US" sz="2000" dirty="0" smtClean="0"/>
              <a:t> copy *.</a:t>
            </a:r>
            <a:r>
              <a:rPr lang="en-US" sz="2000" dirty="0" err="1" smtClean="0"/>
              <a:t>crt</a:t>
            </a:r>
            <a:r>
              <a:rPr lang="th-TH" sz="2000" dirty="0" smtClean="0"/>
              <a:t> ไว้ในพาธ </a:t>
            </a:r>
            <a:r>
              <a:rPr lang="en-US" sz="2000" dirty="0" smtClean="0"/>
              <a:t>/</a:t>
            </a:r>
            <a:r>
              <a:rPr lang="en-US" sz="2000" dirty="0" err="1" smtClean="0"/>
              <a:t>etc</a:t>
            </a:r>
            <a:r>
              <a:rPr lang="en-US" sz="2000" dirty="0" smtClean="0"/>
              <a:t>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certs.d</a:t>
            </a:r>
            <a:r>
              <a:rPr lang="en-US" sz="2000" dirty="0" smtClean="0"/>
              <a:t>/&lt;domain name&gt;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สำหรับกรณีเครื่อง </a:t>
            </a:r>
            <a:r>
              <a:rPr lang="en-US" sz="2000" dirty="0" err="1" smtClean="0"/>
              <a:t>ubuntu</a:t>
            </a:r>
            <a:r>
              <a:rPr lang="en-US" sz="2000" dirty="0" smtClean="0"/>
              <a:t> </a:t>
            </a:r>
            <a:r>
              <a:rPr lang="th-TH" sz="2000" dirty="0" smtClean="0"/>
              <a:t>ทั่วไปที่ใช้งาน</a:t>
            </a:r>
            <a:r>
              <a:rPr lang="en-US" sz="2000" dirty="0" smtClean="0"/>
              <a:t> self-certificate </a:t>
            </a:r>
            <a:r>
              <a:rPr lang="th-TH" sz="2000" dirty="0" smtClean="0"/>
              <a:t>ให้ทำการ </a:t>
            </a:r>
            <a:r>
              <a:rPr lang="en-US" sz="2000" dirty="0" smtClean="0"/>
              <a:t>trust root ca </a:t>
            </a:r>
            <a:r>
              <a:rPr lang="th-TH" sz="2000" dirty="0" smtClean="0"/>
              <a:t>ดังนี้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2060848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mkdir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certs.d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mkdir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/etc/docker/certs.d/labdocker.com:5000</a:t>
            </a: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cp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/etc/docker/certs.d/labdocker.com:5000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74935" y="4581128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labdocker.com.cert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usr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/local/share/ca-certificates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update-ca-certificates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service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restart</a:t>
            </a:r>
          </a:p>
        </p:txBody>
      </p:sp>
    </p:spTree>
    <p:extLst>
      <p:ext uri="{BB962C8B-B14F-4D97-AF65-F5344CB8AC3E}">
        <p14:creationId xmlns:p14="http://schemas.microsoft.com/office/powerpoint/2010/main" val="310302525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เริ่มใช้งาน </a:t>
            </a:r>
            <a:r>
              <a:rPr lang="en-US" sz="2000" dirty="0" smtClean="0"/>
              <a:t>registry </a:t>
            </a:r>
            <a:r>
              <a:rPr lang="th-TH" sz="2000" dirty="0" smtClean="0"/>
              <a:t>โดย </a:t>
            </a:r>
            <a:r>
              <a:rPr lang="en-US" sz="2000" dirty="0" smtClean="0"/>
              <a:t>start container</a:t>
            </a:r>
            <a:r>
              <a:rPr lang="th-TH" sz="2000" dirty="0" smtClean="0"/>
              <a:t> ดังนี้ </a:t>
            </a:r>
            <a:r>
              <a:rPr lang="en-US" sz="2000" dirty="0" smtClean="0"/>
              <a:t>(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)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ดำเนินการ</a:t>
            </a:r>
            <a:r>
              <a:rPr lang="th-TH" sz="2000" dirty="0"/>
              <a:t> </a:t>
            </a:r>
            <a:r>
              <a:rPr lang="en-US" sz="2000" dirty="0" smtClean="0"/>
              <a:t>tag image </a:t>
            </a:r>
            <a:r>
              <a:rPr lang="th-TH" sz="2000" dirty="0" smtClean="0"/>
              <a:t>และทดสอบ </a:t>
            </a:r>
            <a:r>
              <a:rPr lang="en-US" sz="2000" dirty="0" smtClean="0"/>
              <a:t>push image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เข้า </a:t>
            </a:r>
            <a:r>
              <a:rPr lang="en-US" sz="2000" dirty="0" smtClean="0"/>
              <a:t>registry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51520" y="1412776"/>
            <a:ext cx="8136904" cy="24482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-d -p 5000:5000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--restart=always --name registry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-v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/lib/registry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-v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:/certs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REGISTRY_STORAGE_DELETE_ENABLED=true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REGISTRY_HTTP_TLS_CERTIFICATE=/certs/labdocker.com.crt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REGISTRY_HTTP_TLS_KEY=/certs/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labdocker.com.key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registry:2.5.0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58924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4797152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tag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labdocker.com:5000/alpine:1.0</a:t>
            </a:r>
          </a:p>
        </p:txBody>
      </p:sp>
    </p:spTree>
    <p:extLst>
      <p:ext uri="{BB962C8B-B14F-4D97-AF65-F5344CB8AC3E}">
        <p14:creationId xmlns:p14="http://schemas.microsoft.com/office/powerpoint/2010/main" val="202803967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ในการตรวจสอบ </a:t>
            </a:r>
            <a:r>
              <a:rPr lang="en-US" sz="2000" dirty="0" smtClean="0"/>
              <a:t>registry image file </a:t>
            </a:r>
            <a:r>
              <a:rPr lang="th-TH" sz="2000" dirty="0" smtClean="0"/>
              <a:t>สำหรับ</a:t>
            </a:r>
            <a:r>
              <a:rPr lang="th-TH" sz="2000" dirty="0"/>
              <a:t> </a:t>
            </a:r>
            <a:r>
              <a:rPr lang="en-US" sz="2000" dirty="0" smtClean="0"/>
              <a:t>registry </a:t>
            </a:r>
            <a:r>
              <a:rPr lang="th-TH" sz="2000" dirty="0" smtClean="0"/>
              <a:t>ที่มีการ</a:t>
            </a:r>
            <a:r>
              <a:rPr lang="en-US" sz="2000" dirty="0" smtClean="0"/>
              <a:t> enable TLS </a:t>
            </a:r>
            <a:r>
              <a:rPr lang="th-TH" sz="2000" dirty="0" smtClean="0"/>
              <a:t>เรียบบร้อยแล้วต้องเพิ่มพารามิเตอร์ </a:t>
            </a:r>
            <a:r>
              <a:rPr lang="th-TH" sz="2000" dirty="0"/>
              <a:t> </a:t>
            </a:r>
            <a:r>
              <a:rPr lang="en-US" sz="2000" dirty="0" smtClean="0"/>
              <a:t>“--</a:t>
            </a:r>
            <a:r>
              <a:rPr lang="en-US" sz="2000" dirty="0" err="1" smtClean="0"/>
              <a:t>cacert</a:t>
            </a:r>
            <a:r>
              <a:rPr lang="en-US" sz="2000" dirty="0" smtClean="0"/>
              <a:t>  “ </a:t>
            </a:r>
            <a:r>
              <a:rPr lang="th-TH" sz="2000" dirty="0" smtClean="0"/>
              <a:t>เพื่อระบุ </a:t>
            </a:r>
            <a:r>
              <a:rPr lang="en-US" sz="2000" dirty="0" smtClean="0"/>
              <a:t>certificate </a:t>
            </a:r>
            <a:r>
              <a:rPr lang="th-TH" sz="2000" dirty="0" smtClean="0"/>
              <a:t>สำหรับการใช้งานและเปลี่ยน </a:t>
            </a:r>
            <a:r>
              <a:rPr lang="en-US" sz="2000" dirty="0" smtClean="0"/>
              <a:t>protocol </a:t>
            </a:r>
            <a:r>
              <a:rPr lang="th-TH" sz="2000" dirty="0" smtClean="0"/>
              <a:t>เป็น </a:t>
            </a:r>
            <a:r>
              <a:rPr lang="en-US" sz="2000" dirty="0" smtClean="0"/>
              <a:t>https</a:t>
            </a:r>
            <a:endParaRPr lang="th-TH" sz="2000" dirty="0" smtClean="0"/>
          </a:p>
          <a:p>
            <a:endParaRPr lang="th-TH" sz="2000" dirty="0" smtClean="0"/>
          </a:p>
          <a:p>
            <a:r>
              <a:rPr lang="th-TH" sz="2000" dirty="0" smtClean="0"/>
              <a:t>การ </a:t>
            </a:r>
            <a:r>
              <a:rPr lang="en-US" sz="2000" dirty="0" smtClean="0"/>
              <a:t>List </a:t>
            </a:r>
            <a:r>
              <a:rPr lang="th-TH" sz="2000" dirty="0" smtClean="0"/>
              <a:t>รายการ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ที่จัดเก็บไว้บน 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revision image tag </a:t>
            </a:r>
            <a:r>
              <a:rPr lang="th-TH" sz="2000" dirty="0" smtClean="0"/>
              <a:t>ที่จัดเก็บไว้ในแต่ละ </a:t>
            </a:r>
            <a:r>
              <a:rPr lang="en-US" sz="2000" dirty="0" smtClean="0"/>
              <a:t>image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สามารถทำการลบ</a:t>
            </a:r>
            <a:r>
              <a:rPr lang="en-US" sz="2000" dirty="0" smtClean="0"/>
              <a:t> image</a:t>
            </a:r>
            <a:r>
              <a:rPr lang="th-TH" sz="2000" dirty="0" smtClean="0"/>
              <a:t> ที่จัดเก็บไว้โดยอ้างอิงจาก </a:t>
            </a:r>
            <a:r>
              <a:rPr lang="en-US" sz="2000" dirty="0" smtClean="0"/>
              <a:t>digest</a:t>
            </a:r>
            <a:endParaRPr lang="th-TH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2708920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X GET https://labdocker.com:5000/v2/_catalog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99590" y="5301208"/>
            <a:ext cx="7128794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X DELETE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https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://labdocker.com:5000/v2/alpine/manifests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99591" y="3861048"/>
            <a:ext cx="7128793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X GET https://labdocker.com:5000/v2/alpine/tags/list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7068466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ดึง </a:t>
            </a:r>
            <a:r>
              <a:rPr lang="en-US" sz="2000" dirty="0" smtClean="0"/>
              <a:t>image </a:t>
            </a:r>
            <a:r>
              <a:rPr lang="th-TH" sz="2000" dirty="0" smtClean="0"/>
              <a:t>ผ่าน 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 2</a:t>
            </a:r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ทำการลบ</a:t>
            </a:r>
            <a:r>
              <a:rPr lang="en-US" sz="2000" dirty="0" smtClean="0"/>
              <a:t> container registry </a:t>
            </a:r>
            <a:r>
              <a:rPr lang="th-TH" sz="2000" dirty="0" smtClean="0"/>
              <a:t>เพื่อยกเลิกการใช้งาน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Optional: </a:t>
            </a:r>
            <a:r>
              <a:rPr lang="th-TH" sz="2000" dirty="0" smtClean="0"/>
              <a:t>สำหรับเพิ่มการ</a:t>
            </a:r>
            <a:r>
              <a:rPr lang="en-US" sz="2000" dirty="0" smtClean="0"/>
              <a:t> authenticate login </a:t>
            </a:r>
            <a:r>
              <a:rPr lang="th-TH" sz="2000" dirty="0" smtClean="0"/>
              <a:t>ก่อนทำการ </a:t>
            </a:r>
            <a:r>
              <a:rPr lang="en-US" sz="2000" dirty="0" smtClean="0"/>
              <a:t>push registry</a:t>
            </a:r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99591" y="299695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-v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5512" y="4725144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-v `</a:t>
            </a:r>
            <a:r>
              <a:rPr lang="en-US" sz="2000" dirty="0" err="1">
                <a:solidFill>
                  <a:schemeClr val="tx1"/>
                </a:solidFill>
              </a:rPr>
              <a:t>pwd</a:t>
            </a:r>
            <a:r>
              <a:rPr lang="en-US" sz="2000" dirty="0">
                <a:solidFill>
                  <a:schemeClr val="tx1"/>
                </a:solidFill>
              </a:rPr>
              <a:t>`/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"REGISTRY_AUTH=</a:t>
            </a:r>
            <a:r>
              <a:rPr lang="en-US" sz="2000" dirty="0" err="1">
                <a:solidFill>
                  <a:schemeClr val="tx1"/>
                </a:solidFill>
              </a:rPr>
              <a:t>htpasswd</a:t>
            </a:r>
            <a:r>
              <a:rPr lang="en-US" sz="2000" dirty="0">
                <a:solidFill>
                  <a:schemeClr val="tx1"/>
                </a:solidFill>
              </a:rPr>
              <a:t>"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"REGISTRY_AUTH_HTPASSWD_REALM=Registry Realm" \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6084004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Ref: https</a:t>
            </a:r>
            <a:r>
              <a:rPr lang="en-US" u="sng" dirty="0"/>
              <a:t>://docs.docker.com/registry/deploying/</a:t>
            </a:r>
            <a:endParaRPr lang="th-TH" u="sng" dirty="0"/>
          </a:p>
        </p:txBody>
      </p:sp>
    </p:spTree>
    <p:extLst>
      <p:ext uri="{BB962C8B-B14F-4D97-AF65-F5344CB8AC3E}">
        <p14:creationId xmlns:p14="http://schemas.microsoft.com/office/powerpoint/2010/main" val="339643965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ดึง </a:t>
            </a:r>
            <a:r>
              <a:rPr lang="en-US" sz="2000" dirty="0" smtClean="0"/>
              <a:t>image </a:t>
            </a:r>
            <a:r>
              <a:rPr lang="th-TH" sz="2000" dirty="0" smtClean="0"/>
              <a:t>ผ่าน 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 2</a:t>
            </a:r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r>
              <a:rPr lang="en-US" sz="2000" dirty="0" smtClean="0"/>
              <a:t>Optional: </a:t>
            </a:r>
            <a:r>
              <a:rPr lang="th-TH" sz="2000" dirty="0" smtClean="0"/>
              <a:t>สำหรับเพิ่มรันเว็บเพื่อตรวจสอบ </a:t>
            </a:r>
            <a:r>
              <a:rPr lang="en-US" sz="2000" dirty="0" smtClean="0"/>
              <a:t>Container 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th-TH" sz="2000" dirty="0"/>
              <a:t>ทำการลบ</a:t>
            </a:r>
            <a:r>
              <a:rPr lang="en-US" sz="2000" dirty="0"/>
              <a:t> container registry </a:t>
            </a:r>
            <a:r>
              <a:rPr lang="th-TH" sz="2000" dirty="0"/>
              <a:t>เพื่อยกเลิกการใช้</a:t>
            </a:r>
            <a:r>
              <a:rPr lang="th-TH" sz="2000" dirty="0" smtClean="0"/>
              <a:t>งาน</a:t>
            </a:r>
            <a:endParaRPr lang="en-US" sz="2000" dirty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99591" y="5301208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-v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5512" y="2996952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-v `</a:t>
            </a:r>
            <a:r>
              <a:rPr lang="en-US" sz="2000" dirty="0" err="1">
                <a:solidFill>
                  <a:schemeClr val="tx1"/>
                </a:solidFill>
              </a:rPr>
              <a:t>pwd</a:t>
            </a:r>
            <a:r>
              <a:rPr lang="en-US" sz="2000" dirty="0">
                <a:solidFill>
                  <a:schemeClr val="tx1"/>
                </a:solidFill>
              </a:rPr>
              <a:t>`/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"REGISTRY_AUTH=</a:t>
            </a:r>
            <a:r>
              <a:rPr lang="en-US" sz="2000" dirty="0" err="1">
                <a:solidFill>
                  <a:schemeClr val="tx1"/>
                </a:solidFill>
              </a:rPr>
              <a:t>htpasswd</a:t>
            </a:r>
            <a:r>
              <a:rPr lang="en-US" sz="2000" dirty="0">
                <a:solidFill>
                  <a:schemeClr val="tx1"/>
                </a:solidFill>
              </a:rPr>
              <a:t>"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"REGISTRY_AUTH_HTPASSWD_REALM=Registry Realm" \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6084004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Ref: https</a:t>
            </a:r>
            <a:r>
              <a:rPr lang="en-US" u="sng" dirty="0"/>
              <a:t>://docs.docker.com/registry/deploying/</a:t>
            </a:r>
            <a:endParaRPr lang="th-TH" u="sng" dirty="0"/>
          </a:p>
        </p:txBody>
      </p:sp>
    </p:spTree>
    <p:extLst>
      <p:ext uri="{BB962C8B-B14F-4D97-AF65-F5344CB8AC3E}">
        <p14:creationId xmlns:p14="http://schemas.microsoft.com/office/powerpoint/2010/main" val="132687212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ดึง </a:t>
            </a:r>
            <a:r>
              <a:rPr lang="en-US" sz="2000" dirty="0" smtClean="0"/>
              <a:t>image </a:t>
            </a:r>
            <a:r>
              <a:rPr lang="th-TH" sz="2000" dirty="0" smtClean="0"/>
              <a:t>ผ่าน 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 2</a:t>
            </a:r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ทำการลบ</a:t>
            </a:r>
            <a:r>
              <a:rPr lang="en-US" sz="2000" dirty="0" smtClean="0"/>
              <a:t> container registry </a:t>
            </a:r>
            <a:r>
              <a:rPr lang="th-TH" sz="2000" dirty="0" smtClean="0"/>
              <a:t>เพื่อยกเลิกการใช้งาน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Optional: </a:t>
            </a:r>
            <a:r>
              <a:rPr lang="th-TH" sz="2000" dirty="0" smtClean="0"/>
              <a:t>สำหรับเพิ่มการ</a:t>
            </a:r>
            <a:r>
              <a:rPr lang="en-US" sz="2000" dirty="0" smtClean="0"/>
              <a:t> authenticate login </a:t>
            </a:r>
            <a:r>
              <a:rPr lang="th-TH" sz="2000" dirty="0" smtClean="0"/>
              <a:t>ก่อนทำการ </a:t>
            </a:r>
            <a:r>
              <a:rPr lang="en-US" sz="2000" dirty="0" smtClean="0"/>
              <a:t>push registry</a:t>
            </a:r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99591" y="299695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-v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5512" y="4725144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-v `</a:t>
            </a:r>
            <a:r>
              <a:rPr lang="en-US" sz="2000" dirty="0" err="1">
                <a:solidFill>
                  <a:schemeClr val="tx1"/>
                </a:solidFill>
              </a:rPr>
              <a:t>pwd</a:t>
            </a:r>
            <a:r>
              <a:rPr lang="en-US" sz="2000" dirty="0">
                <a:solidFill>
                  <a:schemeClr val="tx1"/>
                </a:solidFill>
              </a:rPr>
              <a:t>`/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"REGISTRY_AUTH=</a:t>
            </a:r>
            <a:r>
              <a:rPr lang="en-US" sz="2000" dirty="0" err="1">
                <a:solidFill>
                  <a:schemeClr val="tx1"/>
                </a:solidFill>
              </a:rPr>
              <a:t>htpasswd</a:t>
            </a:r>
            <a:r>
              <a:rPr lang="en-US" sz="2000" dirty="0">
                <a:solidFill>
                  <a:schemeClr val="tx1"/>
                </a:solidFill>
              </a:rPr>
              <a:t>"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"REGISTRY_AUTH_HTPASSWD_REALM=Registry Realm" \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6084004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Ref: https</a:t>
            </a:r>
            <a:r>
              <a:rPr lang="en-US" u="sng" dirty="0"/>
              <a:t>://docs.docker.com/registry/deploying/</a:t>
            </a:r>
            <a:endParaRPr lang="th-TH" u="sng" dirty="0"/>
          </a:p>
        </p:txBody>
      </p:sp>
    </p:spTree>
    <p:extLst>
      <p:ext uri="{BB962C8B-B14F-4D97-AF65-F5344CB8AC3E}">
        <p14:creationId xmlns:p14="http://schemas.microsoft.com/office/powerpoint/2010/main" val="17965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Registry (Experiment)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9144000" cy="307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2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Trust Registry</a:t>
            </a:r>
            <a:endParaRPr lang="th-TH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12" y="273050"/>
            <a:ext cx="4718714" cy="5853113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Commercial support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GUI for manage everything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Integrated LDAP authentication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GC schedule available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th-TH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40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Operating-system-level virtualization</a:t>
            </a:r>
            <a:endParaRPr lang="th-TH" sz="36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19" y="980728"/>
            <a:ext cx="8615671" cy="437004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51720" y="5805264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Reference: https</a:t>
            </a:r>
            <a:r>
              <a:rPr lang="en-US" sz="1400" dirty="0"/>
              <a:t>://en.wikipedia.org/wiki/Operating-system-level_virtualization</a:t>
            </a:r>
            <a:endParaRPr lang="th-TH" sz="1400" dirty="0"/>
          </a:p>
        </p:txBody>
      </p:sp>
    </p:spTree>
    <p:extLst>
      <p:ext uri="{BB962C8B-B14F-4D97-AF65-F5344CB8AC3E}">
        <p14:creationId xmlns:p14="http://schemas.microsoft.com/office/powerpoint/2010/main" val="287747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/>
              <a:t>http://</a:t>
            </a:r>
            <a:r>
              <a:rPr lang="en-US" sz="2000" dirty="0" smtClean="0"/>
              <a:t>port.us.org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Registry (Experiment)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8" name="Picture 4" descr="http://flavio.castelli.name/images/portus/repositori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4" y="1700808"/>
            <a:ext cx="9117225" cy="341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07479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78" y="1052513"/>
            <a:ext cx="6865643" cy="5073650"/>
          </a:xfrm>
        </p:spPr>
      </p:pic>
      <p:sp>
        <p:nvSpPr>
          <p:cNvPr id="6" name="AutoShape 2" descr="https://about.gitlab.com/images/container-registry/project_feature.png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7346072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29" y="1052513"/>
            <a:ext cx="6840942" cy="5073650"/>
          </a:xfrm>
        </p:spPr>
      </p:pic>
      <p:sp>
        <p:nvSpPr>
          <p:cNvPr id="6" name="AutoShape 2" descr="https://about.gitlab.com/images/container-registry/project_feature.png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1403648" y="5805264"/>
            <a:ext cx="6678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Ref: https</a:t>
            </a:r>
            <a:r>
              <a:rPr lang="en-US" sz="1600" dirty="0"/>
              <a:t>://about.gitlab.com/2016/05/23/gitlab-container-registry/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65244268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9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Swarm </a:t>
            </a:r>
            <a:r>
              <a:rPr lang="th-TH" sz="2000" dirty="0" smtClean="0"/>
              <a:t>ถือเป็น </a:t>
            </a:r>
            <a:r>
              <a:rPr lang="en-US" sz="2000" dirty="0" smtClean="0"/>
              <a:t>native tool </a:t>
            </a:r>
            <a:r>
              <a:rPr lang="th-TH" sz="2000" dirty="0" smtClean="0"/>
              <a:t>ในการบริหารจัดการ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หลายๆเครื่องให้รวมเป็น</a:t>
            </a:r>
            <a:r>
              <a:rPr lang="en-US" sz="2000" dirty="0" smtClean="0"/>
              <a:t> resource pool </a:t>
            </a:r>
            <a:r>
              <a:rPr lang="th-TH" sz="2000" dirty="0" smtClean="0"/>
              <a:t>เดียวกัน เพื่อให้ง่ายต่อการบริหารจัดการ</a:t>
            </a:r>
            <a:endParaRPr lang="en-US" sz="2000" dirty="0" smtClean="0"/>
          </a:p>
          <a:p>
            <a:r>
              <a:rPr lang="th-TH" sz="2000" dirty="0" smtClean="0"/>
              <a:t>เพิ่มขีดความสามารถในการทำงานร่วมกันของ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</a:p>
          <a:p>
            <a:r>
              <a:rPr lang="en-US" sz="2000" dirty="0" smtClean="0"/>
              <a:t>Hybrid Swan Cluster (Windows / Linux)</a:t>
            </a:r>
          </a:p>
          <a:p>
            <a:r>
              <a:rPr lang="en-US" sz="2000" dirty="0" smtClean="0"/>
              <a:t>Fail Over / High Availability (HA)</a:t>
            </a:r>
          </a:p>
          <a:p>
            <a:r>
              <a:rPr lang="en-US" sz="2000" dirty="0" smtClean="0"/>
              <a:t>Micro Service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585" y="2564904"/>
            <a:ext cx="2850079" cy="35625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34" y="3548645"/>
            <a:ext cx="2629214" cy="276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6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Traditional Docker Deployment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8" name="Rounded Rectangle 7"/>
          <p:cNvSpPr/>
          <p:nvPr/>
        </p:nvSpPr>
        <p:spPr>
          <a:xfrm>
            <a:off x="5364088" y="3717032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4494605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XX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683568" y="5013176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3568" y="5445224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83568" y="587873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043608" y="3717032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2" name="Rounded Rectangle 21"/>
          <p:cNvSpPr/>
          <p:nvPr/>
        </p:nvSpPr>
        <p:spPr>
          <a:xfrm>
            <a:off x="5220072" y="5148844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5400000">
            <a:off x="4581993" y="5092578"/>
            <a:ext cx="391776" cy="609133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Down Arrow 25"/>
          <p:cNvSpPr/>
          <p:nvPr/>
        </p:nvSpPr>
        <p:spPr>
          <a:xfrm rot="10800000">
            <a:off x="6536352" y="3356992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2179868" y="329949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8919856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Swarm Deployment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3486493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XX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683568" y="4005064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3568" y="4437112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83568" y="487062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79712" y="5661248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5400000">
            <a:off x="4659525" y="3701514"/>
            <a:ext cx="391776" cy="998875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6716371" y="333420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AutoShape 2" descr="Image result for docker swar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3" name="Rounded Rectangle 22"/>
          <p:cNvSpPr/>
          <p:nvPr/>
        </p:nvSpPr>
        <p:spPr>
          <a:xfrm>
            <a:off x="5508104" y="3789039"/>
            <a:ext cx="3240360" cy="2252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Swarm Manager</a:t>
            </a:r>
          </a:p>
          <a:p>
            <a:r>
              <a:rPr lang="en-US" b="1" dirty="0" smtClean="0"/>
              <a:t>(Active)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sp>
        <p:nvSpPr>
          <p:cNvPr id="29" name="Down Arrow 28"/>
          <p:cNvSpPr/>
          <p:nvPr/>
        </p:nvSpPr>
        <p:spPr>
          <a:xfrm rot="7023482">
            <a:off x="4652661" y="2990336"/>
            <a:ext cx="391776" cy="1254355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108147" y="3334209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TCP/TLS</a:t>
            </a:r>
            <a:endParaRPr lang="th-TH" dirty="0"/>
          </a:p>
        </p:txBody>
      </p:sp>
      <p:sp>
        <p:nvSpPr>
          <p:cNvPr id="30" name="Rectangle 29"/>
          <p:cNvSpPr/>
          <p:nvPr/>
        </p:nvSpPr>
        <p:spPr>
          <a:xfrm>
            <a:off x="4905767" y="3314595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TCP/TLS</a:t>
            </a:r>
            <a:endParaRPr lang="th-TH" dirty="0"/>
          </a:p>
        </p:txBody>
      </p:sp>
      <p:sp>
        <p:nvSpPr>
          <p:cNvPr id="31" name="Rectangle 30"/>
          <p:cNvSpPr/>
          <p:nvPr/>
        </p:nvSpPr>
        <p:spPr>
          <a:xfrm>
            <a:off x="4427984" y="4365104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TCP/TLS</a:t>
            </a:r>
            <a:endParaRPr lang="th-TH" dirty="0"/>
          </a:p>
        </p:txBody>
      </p:sp>
      <p:sp>
        <p:nvSpPr>
          <p:cNvPr id="32" name="Down Arrow 31"/>
          <p:cNvSpPr/>
          <p:nvPr/>
        </p:nvSpPr>
        <p:spPr>
          <a:xfrm rot="16200000">
            <a:off x="4915412" y="5515890"/>
            <a:ext cx="391776" cy="69532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/>
          <p:cNvSpPr/>
          <p:nvPr/>
        </p:nvSpPr>
        <p:spPr>
          <a:xfrm>
            <a:off x="5636251" y="454977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Discovery Service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36251" y="499405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Rescheduling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36251" y="540338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Fail Over / HA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68344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203849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203849" y="3501008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362895871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</a:t>
            </a:r>
            <a:r>
              <a:rPr lang="en-US" dirty="0"/>
              <a:t>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Component of Swarm System</a:t>
            </a:r>
          </a:p>
          <a:p>
            <a:pPr lvl="1"/>
            <a:r>
              <a:rPr lang="en-US" sz="2000" dirty="0" smtClean="0"/>
              <a:t>Swarm Manager: Manage / HA / Distribution Swarm</a:t>
            </a:r>
          </a:p>
          <a:p>
            <a:pPr lvl="2"/>
            <a:r>
              <a:rPr lang="en-US" sz="2000" dirty="0" smtClean="0"/>
              <a:t>Inbound Connection: </a:t>
            </a:r>
          </a:p>
          <a:p>
            <a:pPr lvl="3"/>
            <a:r>
              <a:rPr lang="en-US" sz="2000" dirty="0" smtClean="0"/>
              <a:t>TCP-80 (HTTP) (Docker pull)</a:t>
            </a:r>
          </a:p>
          <a:p>
            <a:pPr lvl="3"/>
            <a:r>
              <a:rPr lang="en-US" sz="2000" dirty="0" smtClean="0"/>
              <a:t>TCP-2375 (Docker-Daemon Command Port)</a:t>
            </a:r>
          </a:p>
          <a:p>
            <a:pPr lvl="3"/>
            <a:r>
              <a:rPr lang="en-US" sz="2000" dirty="0" smtClean="0"/>
              <a:t>TCP-3375 (Docker Swarm Port)</a:t>
            </a:r>
          </a:p>
          <a:p>
            <a:pPr lvl="3"/>
            <a:r>
              <a:rPr lang="en-US" sz="2000" dirty="0" smtClean="0"/>
              <a:t>TCP-3376 (TLS) (Docker Swarm Secure Port)</a:t>
            </a:r>
          </a:p>
          <a:p>
            <a:pPr lvl="3"/>
            <a:endParaRPr lang="en-US" sz="2000" dirty="0" smtClean="0"/>
          </a:p>
          <a:p>
            <a:pPr lvl="1"/>
            <a:r>
              <a:rPr lang="en-US" sz="2000" dirty="0" smtClean="0"/>
              <a:t>Swarm Node: Resource for Swarm / Running </a:t>
            </a:r>
          </a:p>
          <a:p>
            <a:pPr lvl="2"/>
            <a:r>
              <a:rPr lang="en-US" sz="2000" dirty="0" smtClean="0"/>
              <a:t>Inbound Connection:</a:t>
            </a:r>
          </a:p>
          <a:p>
            <a:pPr lvl="3"/>
            <a:r>
              <a:rPr lang="en-US" sz="2000" dirty="0" smtClean="0"/>
              <a:t>TCP-80 (HTTP) (Docker pull)</a:t>
            </a:r>
          </a:p>
          <a:p>
            <a:pPr lvl="3"/>
            <a:r>
              <a:rPr lang="en-US" sz="2000" dirty="0" smtClean="0"/>
              <a:t>TCP-2375 (Docker-Daemon Command Port)</a:t>
            </a:r>
          </a:p>
          <a:p>
            <a:pPr lvl="3"/>
            <a:r>
              <a:rPr lang="en-US" sz="2000" dirty="0" smtClean="0"/>
              <a:t>TCP-2376 (TLS) (Docker Daemon Secure Port)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85261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</a:t>
            </a:r>
            <a:r>
              <a:rPr lang="en-US" dirty="0"/>
              <a:t>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Component of Swarm System</a:t>
            </a:r>
          </a:p>
          <a:p>
            <a:pPr lvl="1"/>
            <a:r>
              <a:rPr lang="en-US" sz="2000" dirty="0" smtClean="0"/>
              <a:t>Service Discovery: Discover state of node / Enhance Connection</a:t>
            </a:r>
          </a:p>
          <a:p>
            <a:pPr lvl="2"/>
            <a:r>
              <a:rPr lang="en-US" sz="2000" dirty="0" smtClean="0"/>
              <a:t>Inbound Connection: </a:t>
            </a:r>
          </a:p>
          <a:p>
            <a:pPr lvl="3"/>
            <a:r>
              <a:rPr lang="en-US" sz="2000" dirty="0" smtClean="0"/>
              <a:t>TCP-80 (HTTP) (Docker pull)</a:t>
            </a:r>
          </a:p>
          <a:p>
            <a:pPr lvl="3"/>
            <a:r>
              <a:rPr lang="en-US" sz="2000" dirty="0" smtClean="0"/>
              <a:t>TCP-XXX (Discovery  Service)</a:t>
            </a:r>
          </a:p>
          <a:p>
            <a:pPr lvl="3"/>
            <a:endParaRPr lang="en-US" sz="2000" dirty="0" smtClean="0"/>
          </a:p>
          <a:p>
            <a:pPr lvl="1"/>
            <a:r>
              <a:rPr lang="en-US" sz="2000" dirty="0" smtClean="0"/>
              <a:t>Cross Host Network: Support cross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 network</a:t>
            </a:r>
          </a:p>
          <a:p>
            <a:pPr lvl="2"/>
            <a:r>
              <a:rPr lang="en-US" sz="2000" dirty="0" smtClean="0"/>
              <a:t>Inbound Connection:</a:t>
            </a:r>
          </a:p>
          <a:p>
            <a:pPr lvl="3"/>
            <a:r>
              <a:rPr lang="en-US" sz="2000" dirty="0" smtClean="0"/>
              <a:t>TCP/UPD-1946 (Discovery other container network)</a:t>
            </a:r>
          </a:p>
          <a:p>
            <a:pPr lvl="3"/>
            <a:r>
              <a:rPr lang="en-US" sz="2000" dirty="0" smtClean="0"/>
              <a:t>TCP-XXX (Network key-value port)</a:t>
            </a:r>
          </a:p>
          <a:p>
            <a:pPr lvl="3"/>
            <a:r>
              <a:rPr lang="en-US" sz="2000" dirty="0" smtClean="0"/>
              <a:t>UDP-4789 (Overlay network port)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79708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ในการตรวจสอบและจัดการ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ของ</a:t>
            </a:r>
            <a:r>
              <a:rPr lang="en-US" sz="2000" dirty="0" smtClean="0"/>
              <a:t> swarm manager </a:t>
            </a:r>
            <a:r>
              <a:rPr lang="th-TH" sz="2000" dirty="0" smtClean="0"/>
              <a:t>ที่อยู่ภายใต้</a:t>
            </a:r>
            <a:r>
              <a:rPr lang="en-US" sz="2000" dirty="0" smtClean="0"/>
              <a:t> resource pool </a:t>
            </a:r>
            <a:r>
              <a:rPr lang="th-TH" sz="2000" dirty="0" smtClean="0"/>
              <a:t>เดียวกันจะถูกทำผ่านการ</a:t>
            </a:r>
            <a:r>
              <a:rPr lang="en-US" sz="2000" dirty="0" smtClean="0"/>
              <a:t> discovery service </a:t>
            </a:r>
            <a:r>
              <a:rPr lang="th-TH" sz="2000" dirty="0" smtClean="0"/>
              <a:t>ซึ่ง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support discovery service </a:t>
            </a:r>
            <a:r>
              <a:rPr lang="th-TH" sz="2000" dirty="0" smtClean="0"/>
              <a:t>หลายๆตัวดังนี้</a:t>
            </a:r>
          </a:p>
          <a:p>
            <a:endParaRPr lang="en-US" sz="2000" dirty="0" smtClean="0"/>
          </a:p>
          <a:p>
            <a:r>
              <a:rPr lang="en-US" sz="2000" dirty="0" smtClean="0"/>
              <a:t>Distribution Key (</a:t>
            </a:r>
            <a:r>
              <a:rPr lang="en-US" sz="2000" dirty="0" err="1" smtClean="0"/>
              <a:t>libkv</a:t>
            </a:r>
            <a:r>
              <a:rPr lang="en-US" sz="2000" dirty="0" smtClean="0"/>
              <a:t>/Support TLS Secure)</a:t>
            </a:r>
          </a:p>
          <a:p>
            <a:pPr lvl="1"/>
            <a:r>
              <a:rPr lang="en-US" sz="2000" dirty="0" smtClean="0"/>
              <a:t>CONSUL (0.5.1 Upper)</a:t>
            </a:r>
          </a:p>
          <a:p>
            <a:pPr lvl="1"/>
            <a:r>
              <a:rPr lang="en-US" sz="2000" dirty="0" smtClean="0"/>
              <a:t>ETCD (2.0 Upper)</a:t>
            </a:r>
          </a:p>
          <a:p>
            <a:pPr lvl="1"/>
            <a:r>
              <a:rPr lang="en-US" sz="2000" dirty="0" err="1" smtClean="0"/>
              <a:t>ZooKeeper</a:t>
            </a:r>
            <a:r>
              <a:rPr lang="en-US" sz="2000" dirty="0" smtClean="0"/>
              <a:t> (3.4.5 Upper)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Static File (Fix IP: Port (2376)) (</a:t>
            </a:r>
            <a:r>
              <a:rPr lang="en-US" sz="2000" dirty="0" err="1" smtClean="0"/>
              <a:t>On-Premise:Unsecure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r>
              <a:rPr lang="en-US" sz="2000" dirty="0" smtClean="0"/>
              <a:t>Docker Hub  (Not recommend)</a:t>
            </a:r>
            <a:endParaRPr lang="en-US" sz="14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364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History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 </a:t>
            </a:r>
            <a:r>
              <a:rPr lang="en-US" sz="2000" dirty="0" err="1"/>
              <a:t>dotCloud</a:t>
            </a:r>
            <a:r>
              <a:rPr lang="en-US" sz="2000" dirty="0"/>
              <a:t> (PAAS provider) </a:t>
            </a:r>
            <a:r>
              <a:rPr lang="en-US" sz="2000" dirty="0" smtClean="0"/>
              <a:t>project</a:t>
            </a:r>
            <a:endParaRPr lang="en-US" sz="2000" dirty="0"/>
          </a:p>
          <a:p>
            <a:r>
              <a:rPr lang="en-US" sz="2000" dirty="0"/>
              <a:t>Initial commit January 18, </a:t>
            </a:r>
            <a:r>
              <a:rPr lang="en-US" sz="2000" dirty="0" smtClean="0"/>
              <a:t>2013</a:t>
            </a:r>
            <a:endParaRPr lang="en-US" sz="2000" dirty="0"/>
          </a:p>
          <a:p>
            <a:r>
              <a:rPr lang="en-US" sz="2000" dirty="0" err="1"/>
              <a:t>Docker</a:t>
            </a:r>
            <a:r>
              <a:rPr lang="en-US" sz="2000" dirty="0"/>
              <a:t> 0.1.0 released March 25, </a:t>
            </a:r>
            <a:r>
              <a:rPr lang="en-US" sz="2000" dirty="0" smtClean="0"/>
              <a:t>2013</a:t>
            </a:r>
            <a:endParaRPr lang="en-US" sz="2000" dirty="0"/>
          </a:p>
          <a:p>
            <a:r>
              <a:rPr lang="en-US" sz="2000" dirty="0"/>
              <a:t>18,600+ </a:t>
            </a:r>
            <a:r>
              <a:rPr lang="en-US" sz="2000" dirty="0" err="1"/>
              <a:t>github</a:t>
            </a:r>
            <a:r>
              <a:rPr lang="en-US" sz="2000" dirty="0"/>
              <a:t> stars, 3800+ forks,740 Contributors…. and </a:t>
            </a:r>
            <a:r>
              <a:rPr lang="en-US" sz="2000" dirty="0" smtClean="0"/>
              <a:t>continues</a:t>
            </a:r>
            <a:endParaRPr lang="en-US" sz="2000" dirty="0"/>
          </a:p>
          <a:p>
            <a:r>
              <a:rPr lang="en-US" sz="2000" dirty="0" err="1"/>
              <a:t>dotCloud</a:t>
            </a:r>
            <a:r>
              <a:rPr lang="en-US" sz="2000" dirty="0"/>
              <a:t> pivots to </a:t>
            </a:r>
            <a:r>
              <a:rPr lang="en-US" sz="2000" dirty="0" err="1"/>
              <a:t>docker</a:t>
            </a:r>
            <a:r>
              <a:rPr lang="en-US" sz="2000" dirty="0"/>
              <a:t> </a:t>
            </a:r>
            <a:r>
              <a:rPr lang="en-US" sz="2000" dirty="0" err="1"/>
              <a:t>inc.</a:t>
            </a:r>
            <a:r>
              <a:rPr lang="en-US" sz="2000" dirty="0"/>
              <a:t> October 29, 2013</a:t>
            </a:r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789040"/>
            <a:ext cx="5575148" cy="256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4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Distribution Key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4035163"/>
            <a:ext cx="4032448" cy="13380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Consul / ETCD / Zookeeper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683568" y="4521352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State of Node for </a:t>
            </a:r>
            <a:r>
              <a:rPr lang="en-US" dirty="0" err="1" smtClean="0">
                <a:solidFill>
                  <a:schemeClr val="tx1"/>
                </a:solidFill>
              </a:rPr>
              <a:t>Registed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3568" y="4953400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Authenticate via TLS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79712" y="5661248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2924399">
            <a:off x="4174539" y="3098484"/>
            <a:ext cx="391776" cy="998875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6716371" y="333420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AutoShape 2" descr="Image result for docker swar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3" name="Rounded Rectangle 22"/>
          <p:cNvSpPr/>
          <p:nvPr/>
        </p:nvSpPr>
        <p:spPr>
          <a:xfrm>
            <a:off x="5508104" y="3789039"/>
            <a:ext cx="3240360" cy="2252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Swarm Manager</a:t>
            </a:r>
          </a:p>
          <a:p>
            <a:r>
              <a:rPr lang="en-US" b="1" dirty="0" smtClean="0"/>
              <a:t>(Active)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sp>
        <p:nvSpPr>
          <p:cNvPr id="29" name="Down Arrow 28"/>
          <p:cNvSpPr/>
          <p:nvPr/>
        </p:nvSpPr>
        <p:spPr>
          <a:xfrm>
            <a:off x="1115616" y="3367936"/>
            <a:ext cx="391776" cy="541680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108147" y="3334209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Connect</a:t>
            </a:r>
            <a:endParaRPr lang="th-TH" dirty="0"/>
          </a:p>
        </p:txBody>
      </p:sp>
      <p:sp>
        <p:nvSpPr>
          <p:cNvPr id="31" name="Rectangle 30"/>
          <p:cNvSpPr/>
          <p:nvPr/>
        </p:nvSpPr>
        <p:spPr>
          <a:xfrm>
            <a:off x="4427984" y="4365104"/>
            <a:ext cx="1030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Retrieve</a:t>
            </a:r>
            <a:endParaRPr lang="th-TH" dirty="0"/>
          </a:p>
        </p:txBody>
      </p:sp>
      <p:sp>
        <p:nvSpPr>
          <p:cNvPr id="32" name="Down Arrow 31"/>
          <p:cNvSpPr/>
          <p:nvPr/>
        </p:nvSpPr>
        <p:spPr>
          <a:xfrm rot="16200000">
            <a:off x="4915412" y="5515890"/>
            <a:ext cx="391776" cy="69532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/>
          <p:cNvSpPr/>
          <p:nvPr/>
        </p:nvSpPr>
        <p:spPr>
          <a:xfrm>
            <a:off x="3275856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36251" y="499405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Rescheduling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36251" y="540338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Fail Over / HA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507392" y="3339547"/>
            <a:ext cx="1337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Join / Regis</a:t>
            </a:r>
            <a:endParaRPr lang="th-TH" dirty="0"/>
          </a:p>
        </p:txBody>
      </p:sp>
      <p:sp>
        <p:nvSpPr>
          <p:cNvPr id="37" name="Rectangle 36"/>
          <p:cNvSpPr/>
          <p:nvPr/>
        </p:nvSpPr>
        <p:spPr>
          <a:xfrm>
            <a:off x="4763637" y="3301826"/>
            <a:ext cx="1337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Join / Regis</a:t>
            </a:r>
            <a:endParaRPr lang="th-TH" dirty="0"/>
          </a:p>
        </p:txBody>
      </p:sp>
      <p:sp>
        <p:nvSpPr>
          <p:cNvPr id="6" name="Left-Right Arrow 5"/>
          <p:cNvSpPr/>
          <p:nvPr/>
        </p:nvSpPr>
        <p:spPr>
          <a:xfrm>
            <a:off x="4427984" y="4652897"/>
            <a:ext cx="1004266" cy="3856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9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5" y="4945018"/>
            <a:ext cx="341153" cy="3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041" y="3362388"/>
            <a:ext cx="341153" cy="3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356992"/>
            <a:ext cx="341153" cy="3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7668344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31868312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ZOOKEEPER:  Born in age of Hadoop with JAVA Engine</a:t>
            </a:r>
            <a:endParaRPr lang="en-US" sz="14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err="1" smtClean="0"/>
              <a:t>Etcd</a:t>
            </a:r>
            <a:r>
              <a:rPr lang="en-US" sz="2000" dirty="0" smtClean="0"/>
              <a:t>: HTTP Base (Key/Store Value), Simple but not </a:t>
            </a:r>
            <a:r>
              <a:rPr lang="en-US" sz="2000" dirty="0" err="1" smtClean="0"/>
              <a:t>fullfill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Consul: Total solution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1594495"/>
            <a:ext cx="805815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46" y="3390504"/>
            <a:ext cx="2346970" cy="911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 descr="http://tfitch.com/automation-tools-bootcamp/images/consul-mini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34" y="5157192"/>
            <a:ext cx="2758038" cy="110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08778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Static File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1: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IP:x.x.x.x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2: </a:t>
            </a:r>
          </a:p>
          <a:p>
            <a:r>
              <a:rPr lang="en-US" dirty="0" err="1" smtClean="0"/>
              <a:t>IP:x.x.x.x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4035163"/>
            <a:ext cx="4032448" cy="13380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Static File:</a:t>
            </a:r>
          </a:p>
          <a:p>
            <a:r>
              <a:rPr lang="en-US" dirty="0" smtClean="0"/>
              <a:t>Node 1: IP: X.X.X.X :2375/2376 (Secure)</a:t>
            </a:r>
          </a:p>
          <a:p>
            <a:r>
              <a:rPr lang="en-US" dirty="0" smtClean="0"/>
              <a:t>Node 2: IP: X.X.X.X : 2375/2376 (Secure)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79712" y="5661248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7340473">
            <a:off x="4662557" y="3211838"/>
            <a:ext cx="391776" cy="133603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6716371" y="333420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AutoShape 2" descr="Image result for docker swar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3" name="Rounded Rectangle 22"/>
          <p:cNvSpPr/>
          <p:nvPr/>
        </p:nvSpPr>
        <p:spPr>
          <a:xfrm>
            <a:off x="5508104" y="3789039"/>
            <a:ext cx="3240360" cy="2252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Swarm Manager</a:t>
            </a:r>
          </a:p>
          <a:p>
            <a:r>
              <a:rPr lang="en-US" b="1" dirty="0" smtClean="0"/>
              <a:t>(Active)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sp>
        <p:nvSpPr>
          <p:cNvPr id="29" name="Down Arrow 28"/>
          <p:cNvSpPr/>
          <p:nvPr/>
        </p:nvSpPr>
        <p:spPr>
          <a:xfrm rot="16200000">
            <a:off x="4736152" y="4416977"/>
            <a:ext cx="391776" cy="720080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108147" y="3334209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Connect</a:t>
            </a:r>
            <a:endParaRPr lang="th-TH" dirty="0"/>
          </a:p>
        </p:txBody>
      </p:sp>
      <p:sp>
        <p:nvSpPr>
          <p:cNvPr id="32" name="Down Arrow 31"/>
          <p:cNvSpPr/>
          <p:nvPr/>
        </p:nvSpPr>
        <p:spPr>
          <a:xfrm rot="16200000">
            <a:off x="4915412" y="5515890"/>
            <a:ext cx="391776" cy="69532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/>
          <p:cNvSpPr/>
          <p:nvPr/>
        </p:nvSpPr>
        <p:spPr>
          <a:xfrm>
            <a:off x="5636251" y="454977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Discovery Service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36251" y="499405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Rescheduling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36251" y="540338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Fail Over / HA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156604" y="3415630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Connect</a:t>
            </a:r>
            <a:endParaRPr lang="th-TH" dirty="0"/>
          </a:p>
        </p:txBody>
      </p:sp>
      <p:sp>
        <p:nvSpPr>
          <p:cNvPr id="26" name="Rectangle 25"/>
          <p:cNvSpPr/>
          <p:nvPr/>
        </p:nvSpPr>
        <p:spPr>
          <a:xfrm>
            <a:off x="7668345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275856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76814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683568" y="3501008"/>
            <a:ext cx="3384376" cy="21602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Docker-engine: </a:t>
            </a:r>
            <a:r>
              <a:rPr lang="en-US" b="1" dirty="0" err="1" smtClean="0">
                <a:solidFill>
                  <a:schemeClr val="tx1"/>
                </a:solidFill>
              </a:rPr>
              <a:t>labdocker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8500:8500 (consul)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IP Address: 192.168.99.100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343836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swarm-node1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6" name="Rectangle 35"/>
          <p:cNvSpPr/>
          <p:nvPr/>
        </p:nvSpPr>
        <p:spPr>
          <a:xfrm>
            <a:off x="555622" y="1916833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260314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swarm-node2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3" name="Rectangle 42"/>
          <p:cNvSpPr/>
          <p:nvPr/>
        </p:nvSpPr>
        <p:spPr>
          <a:xfrm>
            <a:off x="5472100" y="1916833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69484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292080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5" name="Straight Connector 4"/>
          <p:cNvCxnSpPr>
            <a:stCxn id="44" idx="1"/>
          </p:cNvCxnSpPr>
          <p:nvPr/>
        </p:nvCxnSpPr>
        <p:spPr>
          <a:xfrm flipH="1">
            <a:off x="251520" y="2717318"/>
            <a:ext cx="1179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251520" y="2698269"/>
            <a:ext cx="0" cy="22690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19186" y="5059721"/>
            <a:ext cx="8162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135062" y="836712"/>
            <a:ext cx="0" cy="42182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128712" y="855280"/>
            <a:ext cx="87189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8198452" y="2717318"/>
            <a:ext cx="6492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8847688" y="846982"/>
            <a:ext cx="0" cy="18703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 rot="16200000">
            <a:off x="25623" y="4283224"/>
            <a:ext cx="1152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8500</a:t>
            </a:r>
            <a:endParaRPr lang="th-TH" sz="1400" b="1" dirty="0"/>
          </a:p>
        </p:txBody>
      </p:sp>
      <p:cxnSp>
        <p:nvCxnSpPr>
          <p:cNvPr id="76" name="Straight Connector 75"/>
          <p:cNvCxnSpPr/>
          <p:nvPr/>
        </p:nvCxnSpPr>
        <p:spPr>
          <a:xfrm flipH="1">
            <a:off x="128712" y="5157192"/>
            <a:ext cx="806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128712" y="5147216"/>
            <a:ext cx="6350" cy="6770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6" idx="1"/>
          </p:cNvCxnSpPr>
          <p:nvPr/>
        </p:nvCxnSpPr>
        <p:spPr>
          <a:xfrm flipH="1" flipV="1">
            <a:off x="131887" y="5805264"/>
            <a:ext cx="4296097" cy="83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3584196" y="2132856"/>
            <a:ext cx="1957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3756486" y="2125238"/>
            <a:ext cx="0" cy="26719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3056325" y="4797152"/>
            <a:ext cx="7001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236587" y="4967337"/>
            <a:ext cx="6988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27584" y="4437112"/>
            <a:ext cx="2232248" cy="106045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consul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28" name="Picture 5" descr="http://tfitch.com/automation-tools-bootcamp/images/consul-mini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869160"/>
            <a:ext cx="1379019" cy="55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" name="Straight Connector 105"/>
          <p:cNvCxnSpPr/>
          <p:nvPr/>
        </p:nvCxnSpPr>
        <p:spPr>
          <a:xfrm flipH="1">
            <a:off x="3995936" y="2132856"/>
            <a:ext cx="14600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197498" y="433335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8500</a:t>
            </a:r>
            <a:endParaRPr lang="th-TH" sz="1400" b="1" dirty="0"/>
          </a:p>
        </p:txBody>
      </p:sp>
      <p:cxnSp>
        <p:nvCxnSpPr>
          <p:cNvPr id="109" name="Straight Connector 108"/>
          <p:cNvCxnSpPr/>
          <p:nvPr/>
        </p:nvCxnSpPr>
        <p:spPr>
          <a:xfrm flipV="1">
            <a:off x="3995936" y="2125237"/>
            <a:ext cx="0" cy="28230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H="1">
            <a:off x="3059833" y="4948288"/>
            <a:ext cx="936103" cy="2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4432222" y="3501008"/>
            <a:ext cx="3524154" cy="216024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</a:t>
            </a:r>
            <a:r>
              <a:rPr lang="en-US" b="1" dirty="0" err="1" smtClean="0">
                <a:solidFill>
                  <a:schemeClr val="bg1"/>
                </a:solidFill>
              </a:rPr>
              <a:t>mng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3375:2375 (swarm-</a:t>
            </a:r>
            <a:r>
              <a:rPr lang="en-US" dirty="0" err="1" smtClean="0">
                <a:solidFill>
                  <a:schemeClr val="bg1"/>
                </a:solidFill>
              </a:rPr>
              <a:t>mng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3" name="Rectangle 32"/>
          <p:cNvSpPr/>
          <p:nvPr/>
        </p:nvSpPr>
        <p:spPr>
          <a:xfrm>
            <a:off x="4644008" y="5128165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427984" y="5661248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92" name="Straight Connector 91"/>
          <p:cNvCxnSpPr/>
          <p:nvPr/>
        </p:nvCxnSpPr>
        <p:spPr>
          <a:xfrm flipH="1" flipV="1">
            <a:off x="3056326" y="5054958"/>
            <a:ext cx="1587682" cy="47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33" idx="1"/>
          </p:cNvCxnSpPr>
          <p:nvPr/>
        </p:nvCxnSpPr>
        <p:spPr>
          <a:xfrm flipH="1" flipV="1">
            <a:off x="3059833" y="5344188"/>
            <a:ext cx="158417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H="1">
            <a:off x="7672582" y="4884400"/>
            <a:ext cx="882254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8554836" y="4856574"/>
            <a:ext cx="0" cy="844932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111740" y="5661248"/>
            <a:ext cx="963320" cy="6734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Docker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-CLI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8532440" y="489636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3375</a:t>
            </a:r>
            <a:endParaRPr lang="th-TH" sz="1400" b="1" dirty="0"/>
          </a:p>
        </p:txBody>
      </p:sp>
      <p:cxnSp>
        <p:nvCxnSpPr>
          <p:cNvPr id="130" name="Straight Connector 129"/>
          <p:cNvCxnSpPr/>
          <p:nvPr/>
        </p:nvCxnSpPr>
        <p:spPr>
          <a:xfrm flipH="1">
            <a:off x="7672582" y="4725144"/>
            <a:ext cx="9208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H="1">
            <a:off x="5148064" y="2276872"/>
            <a:ext cx="324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5170924" y="2254012"/>
            <a:ext cx="0" cy="7920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5170924" y="3015620"/>
            <a:ext cx="34224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flipV="1">
            <a:off x="8567536" y="3006839"/>
            <a:ext cx="0" cy="171830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/>
          <p:cNvSpPr/>
          <p:nvPr/>
        </p:nvSpPr>
        <p:spPr>
          <a:xfrm>
            <a:off x="8532440" y="4052808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cxnSp>
        <p:nvCxnSpPr>
          <p:cNvPr id="143" name="Straight Connector 142"/>
          <p:cNvCxnSpPr/>
          <p:nvPr/>
        </p:nvCxnSpPr>
        <p:spPr>
          <a:xfrm flipH="1">
            <a:off x="7672582" y="5338582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H="1">
            <a:off x="7672582" y="4997319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V="1">
            <a:off x="7863183" y="4997319"/>
            <a:ext cx="0" cy="3468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V="1">
            <a:off x="3455876" y="2370232"/>
            <a:ext cx="0" cy="6987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3455876" y="3046100"/>
            <a:ext cx="8280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4262760" y="3046100"/>
            <a:ext cx="0" cy="17510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H="1">
            <a:off x="4240535" y="4794374"/>
            <a:ext cx="4320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/>
          <p:cNvSpPr/>
          <p:nvPr/>
        </p:nvSpPr>
        <p:spPr>
          <a:xfrm>
            <a:off x="4224660" y="3013542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sp>
        <p:nvSpPr>
          <p:cNvPr id="30" name="Rectangle 29"/>
          <p:cNvSpPr/>
          <p:nvPr/>
        </p:nvSpPr>
        <p:spPr>
          <a:xfrm>
            <a:off x="4644008" y="4622911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</a:t>
            </a:r>
            <a:r>
              <a:rPr lang="en-US" dirty="0" err="1" smtClean="0">
                <a:solidFill>
                  <a:schemeClr val="tx1"/>
                </a:solidFill>
              </a:rPr>
              <a:t>mng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66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ขึ้นมาใหม่เพื่อรองรับการสร้าง</a:t>
            </a:r>
            <a:r>
              <a:rPr lang="en-US" sz="2000" dirty="0" smtClean="0"/>
              <a:t> swarm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500" dirty="0" smtClean="0"/>
          </a:p>
          <a:p>
            <a:r>
              <a:rPr lang="th-TH" sz="2000" dirty="0" smtClean="0"/>
              <a:t>ตรวจสอบและบันทึก</a:t>
            </a:r>
            <a:r>
              <a:rPr lang="en-US" sz="2000" dirty="0" smtClean="0"/>
              <a:t> IP Address </a:t>
            </a:r>
            <a:r>
              <a:rPr lang="th-TH" sz="2000" dirty="0" smtClean="0"/>
              <a:t>ของ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 </a:t>
            </a:r>
            <a:r>
              <a:rPr lang="th-TH" sz="2000" dirty="0" smtClean="0"/>
              <a:t>แต่ละเครื่องที่สร้างขึ้น</a:t>
            </a:r>
          </a:p>
          <a:p>
            <a:endParaRPr lang="th-TH" sz="2000" dirty="0"/>
          </a:p>
          <a:p>
            <a:endParaRPr lang="th-TH" sz="900" dirty="0" smtClean="0"/>
          </a:p>
          <a:p>
            <a:r>
              <a:rPr lang="th-TH" sz="2000" dirty="0" smtClean="0"/>
              <a:t>บน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“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” </a:t>
            </a:r>
            <a:r>
              <a:rPr lang="th-TH" sz="2000" dirty="0" smtClean="0"/>
              <a:t>ทำการสร้าง </a:t>
            </a:r>
            <a:r>
              <a:rPr lang="en-US" sz="2000" dirty="0" smtClean="0"/>
              <a:t>consul container</a:t>
            </a:r>
            <a:r>
              <a:rPr lang="th-TH" sz="2000" dirty="0" smtClean="0"/>
              <a:t> ดังนี้</a:t>
            </a:r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628800"/>
            <a:ext cx="7128793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swarm-node1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swarm-node2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4005064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5157192"/>
            <a:ext cx="7128793" cy="13431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consul:latest</a:t>
            </a:r>
            <a:endParaRPr lang="en-US" sz="16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--restart=unless-stopped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-p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8500:8500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-h consul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consul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consul:latest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-server -bootstrap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1488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โดยค่า </a:t>
            </a:r>
            <a:r>
              <a:rPr lang="en-US" sz="2000" dirty="0" smtClean="0"/>
              <a:t>default</a:t>
            </a:r>
            <a:r>
              <a:rPr lang="th-TH" sz="2000" dirty="0" smtClean="0"/>
              <a:t> ของ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(boot2docker) </a:t>
            </a:r>
            <a:r>
              <a:rPr lang="th-TH" sz="2000" dirty="0" smtClean="0"/>
              <a:t>จะมีการ </a:t>
            </a:r>
            <a:r>
              <a:rPr lang="en-US" sz="2000" dirty="0" smtClean="0"/>
              <a:t>enable </a:t>
            </a:r>
            <a:r>
              <a:rPr lang="en-US" sz="2000" dirty="0" err="1" smtClean="0"/>
              <a:t>tls</a:t>
            </a:r>
            <a:r>
              <a:rPr lang="en-US" sz="2000" dirty="0" smtClean="0"/>
              <a:t> verification </a:t>
            </a:r>
            <a:r>
              <a:rPr lang="th-TH" sz="2000" dirty="0" smtClean="0"/>
              <a:t>เพื่อตรวจสอบตัวตนในการใช้งาน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 </a:t>
            </a:r>
            <a:r>
              <a:rPr lang="th-TH" sz="2000" dirty="0" smtClean="0"/>
              <a:t>ด้วย </a:t>
            </a:r>
            <a:r>
              <a:rPr lang="en-US" sz="2000" dirty="0" smtClean="0"/>
              <a:t>certificate key </a:t>
            </a:r>
            <a:r>
              <a:rPr lang="th-TH" sz="2000" dirty="0" smtClean="0"/>
              <a:t>เป็นหลักซึ่งประกอบไปด้วย </a:t>
            </a:r>
            <a:r>
              <a:rPr lang="en-US" sz="2000" dirty="0" smtClean="0"/>
              <a:t>certificate </a:t>
            </a:r>
            <a:r>
              <a:rPr lang="th-TH" sz="2000" dirty="0" smtClean="0"/>
              <a:t>ดังนี้</a:t>
            </a:r>
          </a:p>
          <a:p>
            <a:pPr lvl="1"/>
            <a:r>
              <a:rPr lang="en-US" sz="2000" dirty="0" smtClean="0"/>
              <a:t>CA Cert File(Public key from CA)(</a:t>
            </a:r>
            <a:r>
              <a:rPr lang="en-US" sz="2000" dirty="0" err="1" smtClean="0"/>
              <a:t>ca.pem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Cert File (Public key) (</a:t>
            </a:r>
            <a:r>
              <a:rPr lang="en-US" sz="2000" dirty="0" err="1" smtClean="0"/>
              <a:t>cert.pem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Key File (Private key) (</a:t>
            </a:r>
            <a:r>
              <a:rPr lang="en-US" sz="2000" dirty="0" err="1" smtClean="0"/>
              <a:t>key.pem</a:t>
            </a:r>
            <a:r>
              <a:rPr lang="en-US" sz="2000" dirty="0" smtClean="0"/>
              <a:t>)</a:t>
            </a:r>
            <a:endParaRPr lang="th-TH" sz="12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1600" y="4941168"/>
            <a:ext cx="7172325" cy="115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1599" y="3501008"/>
            <a:ext cx="7172325" cy="1294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469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ค่าคอนฟิกเรื่อง </a:t>
            </a:r>
            <a:r>
              <a:rPr lang="en-US" sz="2000" dirty="0" smtClean="0"/>
              <a:t>TLS </a:t>
            </a:r>
            <a:r>
              <a:rPr lang="th-TH" sz="2000" dirty="0" smtClean="0"/>
              <a:t>จะต้องทำการคอนฟิกก่อนการ </a:t>
            </a:r>
            <a:r>
              <a:rPr lang="en-US" sz="2000" dirty="0" smtClean="0"/>
              <a:t>start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 </a:t>
            </a:r>
            <a:r>
              <a:rPr lang="th-TH" sz="2000" dirty="0" smtClean="0"/>
              <a:t>โดยสามารถทำการ </a:t>
            </a:r>
            <a:r>
              <a:rPr lang="en-US" sz="2000" dirty="0" smtClean="0"/>
              <a:t>configure </a:t>
            </a:r>
            <a:r>
              <a:rPr lang="th-TH" sz="2000" dirty="0" smtClean="0"/>
              <a:t>ตาม</a:t>
            </a:r>
            <a:r>
              <a:rPr lang="th-TH" sz="2000" dirty="0"/>
              <a:t> </a:t>
            </a:r>
            <a:r>
              <a:rPr lang="en-US" sz="2000" dirty="0" smtClean="0"/>
              <a:t>path </a:t>
            </a:r>
            <a:r>
              <a:rPr lang="th-TH" sz="2000" dirty="0" smtClean="0"/>
              <a:t>ดังนี้</a:t>
            </a:r>
          </a:p>
          <a:p>
            <a:r>
              <a:rPr lang="en-US" sz="2000" dirty="0" smtClean="0"/>
              <a:t>Boot2Docker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Ubuntu</a:t>
            </a:r>
          </a:p>
          <a:p>
            <a:endParaRPr lang="en-US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err="1" smtClean="0"/>
              <a:t>RedHat</a:t>
            </a:r>
            <a:r>
              <a:rPr lang="en-US" sz="2000" dirty="0" smtClean="0"/>
              <a:t> / </a:t>
            </a:r>
            <a:r>
              <a:rPr lang="en-US" sz="2000" dirty="0" err="1" smtClean="0"/>
              <a:t>Zenos</a:t>
            </a:r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331641" y="2132856"/>
            <a:ext cx="6624736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/lib/boot2docker/profile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init.d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restart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331641" y="3573016"/>
            <a:ext cx="6624736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/default/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restart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331641" y="5085184"/>
            <a:ext cx="6624736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sysconfig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systemctl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restart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7521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Example: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1556792"/>
            <a:ext cx="661035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85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สำหรับใน </a:t>
            </a:r>
            <a:r>
              <a:rPr lang="en-US" sz="2000" dirty="0" smtClean="0"/>
              <a:t>workshop </a:t>
            </a:r>
            <a:r>
              <a:rPr lang="th-TH" sz="2000" dirty="0" smtClean="0"/>
              <a:t>เราจะทำการคอนฟิก </a:t>
            </a:r>
            <a:r>
              <a:rPr lang="en-US" sz="2000" dirty="0" smtClean="0"/>
              <a:t>swarm system </a:t>
            </a:r>
            <a:r>
              <a:rPr lang="th-TH" sz="2000" dirty="0" smtClean="0"/>
              <a:t>ผ่าน</a:t>
            </a:r>
            <a:r>
              <a:rPr lang="en-US" sz="2000" dirty="0" smtClean="0"/>
              <a:t> none </a:t>
            </a:r>
            <a:r>
              <a:rPr lang="en-US" sz="2000" dirty="0" err="1" smtClean="0"/>
              <a:t>tls</a:t>
            </a:r>
            <a:r>
              <a:rPr lang="en-US" sz="2000" dirty="0" smtClean="0"/>
              <a:t> configuration (tcp-2375)</a:t>
            </a:r>
            <a:r>
              <a:rPr lang="th-TH" sz="2000" dirty="0" smtClean="0"/>
              <a:t> โดยทำการแก้ไขคอนฟิกดังนี้</a:t>
            </a:r>
          </a:p>
          <a:p>
            <a:r>
              <a:rPr lang="en-US" sz="2000" dirty="0" smtClean="0"/>
              <a:t>Boot2Docker Configuration</a:t>
            </a:r>
            <a:endParaRPr lang="th-TH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14473" y="2132856"/>
            <a:ext cx="6624736" cy="33123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EXTRA_ARGS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=‘</a:t>
            </a: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cluster-store=consul://</a:t>
            </a:r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192.168.99.100:8500</a:t>
            </a: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--cluster-advertise=eth1:2375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label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provider=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‘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/lib/boot2docker/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ca.pem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DOCKER_HOST</a:t>
            </a: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='-H tcp://</a:t>
            </a:r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0.0.0.0:2375‘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DOCKER_STORAGE=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aufs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DOCKER_TLS=no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SERVERKEY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/lib/boot2docker/server-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key.pem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=/var/lib/boot2docker/server.pem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331641" y="5589240"/>
            <a:ext cx="6624736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init.d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restart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8447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ที่</a:t>
            </a:r>
            <a:r>
              <a:rPr lang="en-US" sz="2000" dirty="0" smtClean="0"/>
              <a:t> “swarm-</a:t>
            </a:r>
            <a:r>
              <a:rPr lang="en-US" sz="2000" dirty="0" err="1" smtClean="0"/>
              <a:t>mng</a:t>
            </a:r>
            <a:r>
              <a:rPr lang="en-US" sz="2000" dirty="0" smtClean="0"/>
              <a:t>” </a:t>
            </a:r>
            <a:r>
              <a:rPr lang="th-TH" sz="2000" dirty="0" smtClean="0"/>
              <a:t>สร้าง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สำหรับ </a:t>
            </a:r>
            <a:r>
              <a:rPr lang="en-US" sz="2000" dirty="0" smtClean="0"/>
              <a:t>swarm manager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pPr lvl="1"/>
            <a:r>
              <a:rPr lang="th-TH" sz="2000" dirty="0" smtClean="0"/>
              <a:t>ในกรณีต้องการ </a:t>
            </a:r>
            <a:r>
              <a:rPr lang="en-US" sz="2000" dirty="0" err="1" smtClean="0"/>
              <a:t>tls</a:t>
            </a:r>
            <a:r>
              <a:rPr lang="en-US" sz="2000" dirty="0" smtClean="0"/>
              <a:t> secure swarm </a:t>
            </a:r>
            <a:r>
              <a:rPr lang="th-TH" sz="2000" dirty="0" smtClean="0"/>
              <a:t>ให้ระบุ</a:t>
            </a:r>
            <a:r>
              <a:rPr lang="en-US" sz="2000" dirty="0" smtClean="0"/>
              <a:t> option </a:t>
            </a:r>
            <a:r>
              <a:rPr lang="th-TH" sz="2000" dirty="0" smtClean="0"/>
              <a:t>ดังนี้</a:t>
            </a:r>
            <a:endParaRPr lang="en-US" sz="2000" dirty="0"/>
          </a:p>
          <a:p>
            <a:endParaRPr lang="en-US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14473" y="1556792"/>
            <a:ext cx="6624736" cy="10801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--restart=unless-stopped -p 3375:2375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consul://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314473" y="3284984"/>
            <a:ext cx="6624736" cy="25202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--restart=unless-stopped -p 3375:2375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tlsverify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tlscacert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xxxx.pem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xxxx.pem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tlskey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xxxx.pem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</a:t>
            </a:r>
          </a:p>
        </p:txBody>
      </p:sp>
    </p:spTree>
    <p:extLst>
      <p:ext uri="{BB962C8B-B14F-4D97-AF65-F5344CB8AC3E}">
        <p14:creationId xmlns:p14="http://schemas.microsoft.com/office/powerpoint/2010/main" val="28994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8520" y="-27384"/>
            <a:ext cx="8229600" cy="908720"/>
          </a:xfrm>
        </p:spPr>
        <p:txBody>
          <a:bodyPr/>
          <a:lstStyle/>
          <a:p>
            <a:r>
              <a:rPr lang="en-US" dirty="0" smtClean="0"/>
              <a:t>Growth of Docker </a:t>
            </a:r>
            <a:r>
              <a:rPr lang="en-US" dirty="0" smtClean="0"/>
              <a:t>(5B </a:t>
            </a:r>
            <a:r>
              <a:rPr lang="en-US" dirty="0" smtClean="0"/>
              <a:t>Now)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7728"/>
            <a:ext cx="1633624" cy="62077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2933426"/>
            <a:ext cx="7308304" cy="315987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836712"/>
            <a:ext cx="5325730" cy="2520280"/>
          </a:xfrm>
        </p:spPr>
      </p:pic>
    </p:spTree>
    <p:extLst>
      <p:ext uri="{BB962C8B-B14F-4D97-AF65-F5344CB8AC3E}">
        <p14:creationId xmlns:p14="http://schemas.microsoft.com/office/powerpoint/2010/main" val="12459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สำหรับ </a:t>
            </a:r>
            <a:r>
              <a:rPr lang="en-US" sz="2000" dirty="0" smtClean="0"/>
              <a:t>swarm agent </a:t>
            </a:r>
            <a:r>
              <a:rPr lang="th-TH" sz="2000" dirty="0" smtClean="0"/>
              <a:t>เพื่อเพิ่ม </a:t>
            </a:r>
            <a:r>
              <a:rPr lang="en-US" sz="2000" dirty="0" smtClean="0"/>
              <a:t>node</a:t>
            </a:r>
            <a:r>
              <a:rPr lang="th-TH" sz="2000" dirty="0" smtClean="0"/>
              <a:t> เข้าไปใน </a:t>
            </a:r>
            <a:r>
              <a:rPr lang="en-US" sz="2000" dirty="0" smtClean="0"/>
              <a:t>swarm cluster</a:t>
            </a:r>
            <a:r>
              <a:rPr lang="th-TH" sz="2000" dirty="0" smtClean="0"/>
              <a:t>ดังนี้ </a:t>
            </a:r>
            <a:r>
              <a:rPr lang="en-US" sz="2000" dirty="0" smtClean="0"/>
              <a:t>(swarm-</a:t>
            </a:r>
            <a:r>
              <a:rPr lang="en-US" sz="2000" dirty="0" err="1" smtClean="0"/>
              <a:t>mng</a:t>
            </a:r>
            <a:r>
              <a:rPr lang="en-US" sz="2000" dirty="0" smtClean="0"/>
              <a:t>, swarm-node1, swarm-node2)</a:t>
            </a:r>
            <a:endParaRPr lang="th-TH" sz="2000" dirty="0" smtClean="0"/>
          </a:p>
          <a:p>
            <a:endParaRPr lang="th-TH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14473" y="1844824"/>
            <a:ext cx="6624736" cy="45115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-H=tcp://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192.168.99.102:2375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-d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swarm-agent swarm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join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--advertise=192.168.99.102:2375 \ 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 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docker-mng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-H=tcp://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192.168.99.103:2375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-d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--name swarm-agent swarm join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advertise=192.168.99.103:2375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\ consul://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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docker-node1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-H=tcp://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192.168.99.104:2375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-d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--name swarm-agent swarm join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advertise=192.168.99.104:2375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\ consul://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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docker-node2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7996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 </a:t>
            </a:r>
            <a:r>
              <a:rPr lang="en-US" sz="2000" dirty="0" smtClean="0"/>
              <a:t>set</a:t>
            </a:r>
            <a:r>
              <a:rPr lang="th-TH" sz="2000" dirty="0" smtClean="0"/>
              <a:t> ค่าบน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-cli</a:t>
            </a:r>
            <a:r>
              <a:rPr lang="th-TH" sz="2000" dirty="0" smtClean="0"/>
              <a:t> เพื่อชี้ไปยัง</a:t>
            </a:r>
            <a:r>
              <a:rPr lang="en-US" sz="2000" dirty="0" smtClean="0"/>
              <a:t> swarm manager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ทดสอบสั่ง</a:t>
            </a:r>
            <a:r>
              <a:rPr lang="en-US" sz="2000" dirty="0" smtClean="0"/>
              <a:t> command “</a:t>
            </a:r>
            <a:r>
              <a:rPr lang="en-US" sz="2000" dirty="0" err="1" smtClean="0"/>
              <a:t>docker</a:t>
            </a:r>
            <a:r>
              <a:rPr lang="en-US" sz="2000" dirty="0" smtClean="0"/>
              <a:t> info” </a:t>
            </a:r>
            <a:r>
              <a:rPr lang="th-TH" sz="2000" dirty="0" smtClean="0"/>
              <a:t>ไปยัง</a:t>
            </a:r>
            <a:r>
              <a:rPr lang="en-US" sz="2000" dirty="0" smtClean="0"/>
              <a:t> swarm manager </a:t>
            </a:r>
            <a:r>
              <a:rPr lang="th-TH" sz="2000" dirty="0" smtClean="0"/>
              <a:t>เพื่อตรวจสอบ</a:t>
            </a:r>
            <a:r>
              <a:rPr lang="en-US" sz="2000" dirty="0" smtClean="0"/>
              <a:t> node </a:t>
            </a:r>
            <a:r>
              <a:rPr lang="th-TH" sz="2000" dirty="0" smtClean="0"/>
              <a:t>ภายใน </a:t>
            </a:r>
            <a:r>
              <a:rPr lang="en-US" sz="2000" dirty="0" smtClean="0"/>
              <a:t>swarm</a:t>
            </a:r>
            <a:endParaRPr lang="th-TH" sz="2000" dirty="0" smtClean="0"/>
          </a:p>
          <a:p>
            <a:endParaRPr lang="th-TH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3" y="1628800"/>
            <a:ext cx="6624736" cy="76711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export DOCKER_HOST=192.168.99.102:3375  Mac 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set DOCKER_HOST=192.168.99.102:2275  Windows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0" y="3212976"/>
            <a:ext cx="8172400" cy="3066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774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ทดสอบการสั่ง </a:t>
            </a:r>
            <a:r>
              <a:rPr lang="en-US" sz="2000" dirty="0" smtClean="0"/>
              <a:t>run</a:t>
            </a:r>
            <a:r>
              <a:rPr lang="th-TH" sz="2000" dirty="0" smtClean="0"/>
              <a:t> </a:t>
            </a:r>
            <a:r>
              <a:rPr lang="en-US" sz="2000" dirty="0" smtClean="0"/>
              <a:t>container </a:t>
            </a:r>
            <a:r>
              <a:rPr lang="th-TH" sz="2000" dirty="0" smtClean="0"/>
              <a:t>บน</a:t>
            </a:r>
            <a:r>
              <a:rPr lang="en-US" sz="2000" dirty="0" smtClean="0"/>
              <a:t> swarm </a:t>
            </a:r>
            <a:r>
              <a:rPr lang="th-TH" sz="2000" dirty="0" smtClean="0"/>
              <a:t>และตรวจสอบผล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3" y="1628800"/>
            <a:ext cx="6624736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run –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--name test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2493660"/>
            <a:ext cx="8748464" cy="1079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43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Scheduling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 fontScale="92500" lnSpcReduction="10000"/>
          </a:bodyPr>
          <a:lstStyle/>
          <a:p>
            <a:r>
              <a:rPr lang="en-US" sz="2000" b="1" dirty="0" smtClean="0"/>
              <a:t>Swarm</a:t>
            </a:r>
            <a:r>
              <a:rPr lang="en-US" sz="2000" dirty="0" smtClean="0"/>
              <a:t> </a:t>
            </a:r>
            <a:r>
              <a:rPr lang="th-TH" sz="2000" dirty="0" smtClean="0"/>
              <a:t>จะมีวิธีการจัดการ</a:t>
            </a:r>
            <a:r>
              <a:rPr lang="en-US" sz="2000" dirty="0" smtClean="0"/>
              <a:t> scheduling (Filter) </a:t>
            </a:r>
            <a:r>
              <a:rPr lang="th-TH" sz="2000" dirty="0" smtClean="0"/>
              <a:t>สำหรับรัน</a:t>
            </a:r>
            <a:r>
              <a:rPr lang="en-US" sz="2000" dirty="0" smtClean="0"/>
              <a:t> container</a:t>
            </a:r>
            <a:r>
              <a:rPr lang="th-TH" sz="2000" dirty="0" smtClean="0"/>
              <a:t> ในสองรูปแบบ</a:t>
            </a:r>
          </a:p>
          <a:p>
            <a:pPr lvl="1"/>
            <a:r>
              <a:rPr lang="en-US" sz="2000" b="1" dirty="0" smtClean="0"/>
              <a:t>Node filter </a:t>
            </a:r>
            <a:endParaRPr lang="en-US" sz="2000" b="1" dirty="0"/>
          </a:p>
          <a:p>
            <a:pPr lvl="1"/>
            <a:r>
              <a:rPr lang="en-US" sz="2000" b="1" dirty="0" smtClean="0"/>
              <a:t>Container </a:t>
            </a:r>
            <a:r>
              <a:rPr lang="en-US" sz="2000" b="1" dirty="0"/>
              <a:t>c</a:t>
            </a:r>
            <a:r>
              <a:rPr lang="en-US" sz="2000" b="1" dirty="0" smtClean="0"/>
              <a:t>onfiguration filter</a:t>
            </a:r>
            <a:endParaRPr lang="th-TH" sz="2000" b="1" dirty="0" smtClean="0"/>
          </a:p>
          <a:p>
            <a:endParaRPr lang="en-US" sz="2000" dirty="0" smtClean="0"/>
          </a:p>
          <a:p>
            <a:r>
              <a:rPr lang="en-US" sz="2000" dirty="0" smtClean="0"/>
              <a:t>Node filter </a:t>
            </a:r>
            <a:r>
              <a:rPr lang="th-TH" sz="2000" dirty="0" smtClean="0"/>
              <a:t>การกำหนดค่า</a:t>
            </a:r>
            <a:r>
              <a:rPr lang="en-US" sz="2000" dirty="0" smtClean="0"/>
              <a:t> configuration</a:t>
            </a:r>
            <a:r>
              <a:rPr lang="th-TH" sz="2000" dirty="0" smtClean="0"/>
              <a:t> จากโหนดที่จะอนุญาตให้รัน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ผ่าน </a:t>
            </a:r>
            <a:r>
              <a:rPr lang="en-US" sz="2000" dirty="0" smtClean="0"/>
              <a:t>Swarm </a:t>
            </a:r>
            <a:r>
              <a:rPr lang="th-TH" sz="2000" dirty="0" smtClean="0"/>
              <a:t>ได้</a:t>
            </a:r>
            <a:endParaRPr lang="en-US" sz="2000" dirty="0" smtClean="0"/>
          </a:p>
          <a:p>
            <a:pPr lvl="1"/>
            <a:r>
              <a:rPr lang="en-US" sz="2000" dirty="0" smtClean="0"/>
              <a:t>Constrain</a:t>
            </a:r>
            <a:r>
              <a:rPr lang="th-TH" sz="2000" dirty="0" smtClean="0"/>
              <a:t> ระบุค่า </a:t>
            </a:r>
            <a:r>
              <a:rPr lang="en-US" sz="2000" dirty="0" smtClean="0"/>
              <a:t>configure </a:t>
            </a:r>
            <a:r>
              <a:rPr lang="th-TH" sz="2000" dirty="0" smtClean="0"/>
              <a:t>เพื่อบังคับการจ่ายงานภายใน </a:t>
            </a:r>
            <a:r>
              <a:rPr lang="en-US" sz="2000" dirty="0" smtClean="0"/>
              <a:t>Swarm </a:t>
            </a:r>
            <a:r>
              <a:rPr lang="th-TH" sz="2000" dirty="0" smtClean="0"/>
              <a:t>ตามเงื่อนไข</a:t>
            </a:r>
          </a:p>
          <a:p>
            <a:pPr lvl="1"/>
            <a:r>
              <a:rPr lang="en-US" sz="2000" dirty="0" smtClean="0"/>
              <a:t>Health </a:t>
            </a:r>
            <a:r>
              <a:rPr lang="th-TH" sz="2000" dirty="0" smtClean="0"/>
              <a:t>ตรวจสอบสถานะของ </a:t>
            </a:r>
            <a:r>
              <a:rPr lang="en-US" sz="2000" dirty="0" smtClean="0"/>
              <a:t>node </a:t>
            </a:r>
            <a:r>
              <a:rPr lang="th-TH" sz="2000" dirty="0" smtClean="0"/>
              <a:t>เพื่อหลีกเลี่ยงการรัน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ใน</a:t>
            </a:r>
            <a:r>
              <a:rPr lang="en-US" sz="2000" dirty="0" smtClean="0"/>
              <a:t> node </a:t>
            </a:r>
            <a:r>
              <a:rPr lang="th-TH" sz="2000" dirty="0" smtClean="0"/>
              <a:t>ทีไม่สามารถใช้งานได้</a:t>
            </a:r>
          </a:p>
          <a:p>
            <a:pPr lvl="1"/>
            <a:endParaRPr lang="en-US" sz="2000" dirty="0"/>
          </a:p>
          <a:p>
            <a:r>
              <a:rPr lang="en-US" sz="2000" dirty="0" smtClean="0"/>
              <a:t>Container configuration filter </a:t>
            </a:r>
            <a:r>
              <a:rPr lang="th-TH" sz="2000" dirty="0" smtClean="0"/>
              <a:t>กำหนดค่าระหว่างรัน</a:t>
            </a:r>
            <a:r>
              <a:rPr lang="en-US" sz="2000" dirty="0" smtClean="0"/>
              <a:t> container</a:t>
            </a:r>
          </a:p>
          <a:p>
            <a:pPr lvl="1"/>
            <a:r>
              <a:rPr lang="en-US" sz="2000" dirty="0" smtClean="0"/>
              <a:t>Affinity </a:t>
            </a:r>
            <a:r>
              <a:rPr lang="th-TH" sz="2000" dirty="0" smtClean="0"/>
              <a:t>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โดยเงื่อนไขที่</a:t>
            </a:r>
            <a:r>
              <a:rPr lang="en-US" sz="2000" dirty="0" smtClean="0"/>
              <a:t> container </a:t>
            </a:r>
            <a:r>
              <a:rPr lang="th-TH" sz="2000" dirty="0" smtClean="0"/>
              <a:t>ต้องมีต่อ</a:t>
            </a:r>
            <a:r>
              <a:rPr lang="en-US" sz="2000" dirty="0" smtClean="0"/>
              <a:t> node </a:t>
            </a:r>
            <a:r>
              <a:rPr lang="th-TH" sz="2000" dirty="0" smtClean="0"/>
              <a:t>หรือ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ด้วยกัน</a:t>
            </a:r>
          </a:p>
          <a:p>
            <a:pPr lvl="1"/>
            <a:r>
              <a:rPr lang="en-US" sz="2000" dirty="0" smtClean="0"/>
              <a:t>Dependency </a:t>
            </a:r>
            <a:r>
              <a:rPr lang="th-TH" sz="2000" dirty="0" smtClean="0"/>
              <a:t>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dependency </a:t>
            </a:r>
            <a:r>
              <a:rPr lang="th-TH" sz="2000" dirty="0" smtClean="0"/>
              <a:t>ต่อกัน</a:t>
            </a:r>
          </a:p>
          <a:p>
            <a:pPr lvl="1"/>
            <a:r>
              <a:rPr lang="en-US" sz="2000" dirty="0" smtClean="0"/>
              <a:t>Port </a:t>
            </a:r>
            <a:r>
              <a:rPr lang="th-TH" sz="2000" dirty="0" smtClean="0"/>
              <a:t>ตรวจสอบ</a:t>
            </a:r>
            <a:r>
              <a:rPr lang="en-US" sz="2000" dirty="0" smtClean="0"/>
              <a:t> port network </a:t>
            </a:r>
            <a:r>
              <a:rPr lang="th-TH" sz="2000" dirty="0" smtClean="0"/>
              <a:t>ที่รันบน </a:t>
            </a:r>
            <a:r>
              <a:rPr lang="en-US" sz="2000" dirty="0" smtClean="0"/>
              <a:t>node </a:t>
            </a:r>
            <a:r>
              <a:rPr lang="th-TH" sz="2000" dirty="0" smtClean="0"/>
              <a:t>เพื่อกระจายงาน</a:t>
            </a: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32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Node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Constrain</a:t>
            </a:r>
            <a:endParaRPr lang="th-TH" sz="2000" dirty="0" smtClean="0"/>
          </a:p>
          <a:p>
            <a:pPr lvl="1"/>
            <a:r>
              <a:rPr lang="en-US" sz="2000" dirty="0" smtClean="0"/>
              <a:t>Node (Name / ID)</a:t>
            </a:r>
          </a:p>
          <a:p>
            <a:pPr lvl="1"/>
            <a:r>
              <a:rPr lang="en-US" sz="2000" dirty="0" err="1" smtClean="0"/>
              <a:t>Storagedriver</a:t>
            </a:r>
            <a:endParaRPr lang="en-US" sz="2000" dirty="0" smtClean="0"/>
          </a:p>
          <a:p>
            <a:pPr lvl="2"/>
            <a:r>
              <a:rPr lang="th-TH" sz="2000" dirty="0" smtClean="0"/>
              <a:t>กำหนด</a:t>
            </a:r>
            <a:r>
              <a:rPr lang="en-US" sz="2000" dirty="0" smtClean="0"/>
              <a:t> storage </a:t>
            </a:r>
            <a:r>
              <a:rPr lang="th-TH" sz="2000" dirty="0" smtClean="0"/>
              <a:t>ที่จะใช้งาน</a:t>
            </a:r>
          </a:p>
          <a:p>
            <a:pPr lvl="3"/>
            <a:r>
              <a:rPr lang="en-US" sz="2000" dirty="0" smtClean="0"/>
              <a:t>Overlay2</a:t>
            </a:r>
          </a:p>
          <a:p>
            <a:pPr lvl="3"/>
            <a:r>
              <a:rPr lang="en-US" sz="2000" dirty="0" smtClean="0"/>
              <a:t>AUFS</a:t>
            </a:r>
          </a:p>
          <a:p>
            <a:pPr lvl="3"/>
            <a:r>
              <a:rPr lang="en-US" sz="2000" dirty="0" smtClean="0"/>
              <a:t>Device Mapper</a:t>
            </a:r>
          </a:p>
          <a:p>
            <a:pPr lvl="3"/>
            <a:r>
              <a:rPr lang="en-US" sz="2000" dirty="0" smtClean="0"/>
              <a:t>ZFS</a:t>
            </a:r>
          </a:p>
          <a:p>
            <a:pPr lvl="3"/>
            <a:r>
              <a:rPr lang="en-US" sz="2000" dirty="0" err="1" smtClean="0"/>
              <a:t>etc</a:t>
            </a:r>
            <a:endParaRPr lang="en-US" sz="2000" dirty="0" smtClean="0"/>
          </a:p>
          <a:p>
            <a:pPr lvl="1"/>
            <a:r>
              <a:rPr lang="en-US" sz="2000" dirty="0" err="1" smtClean="0"/>
              <a:t>kernelversion</a:t>
            </a:r>
            <a:endParaRPr lang="en-US" sz="2000" dirty="0" smtClean="0"/>
          </a:p>
          <a:p>
            <a:pPr lvl="1"/>
            <a:r>
              <a:rPr lang="en-US" sz="2000" dirty="0" err="1" smtClean="0"/>
              <a:t>Operatingsystem</a:t>
            </a:r>
            <a:endParaRPr lang="en-US" sz="2000" dirty="0" smtClean="0"/>
          </a:p>
          <a:p>
            <a:pPr lvl="1"/>
            <a:r>
              <a:rPr lang="en-US" sz="2000" dirty="0" smtClean="0"/>
              <a:t>custom tags</a:t>
            </a:r>
          </a:p>
          <a:p>
            <a:pPr lvl="1"/>
            <a:endParaRPr lang="en-US" sz="2000" dirty="0" smtClean="0"/>
          </a:p>
          <a:p>
            <a:r>
              <a:rPr lang="en-US" sz="2000" dirty="0" smtClean="0"/>
              <a:t>Health</a:t>
            </a:r>
            <a:endParaRPr lang="en-US" sz="2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4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Node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EX:Node</a:t>
            </a:r>
            <a:r>
              <a:rPr lang="en-US" sz="2000" dirty="0" smtClean="0"/>
              <a:t> 1: label: </a:t>
            </a:r>
            <a:r>
              <a:rPr lang="en-US" sz="2000" dirty="0" err="1" smtClean="0"/>
              <a:t>nvdimm</a:t>
            </a:r>
            <a:r>
              <a:rPr lang="en-US" sz="2000" dirty="0" smtClean="0"/>
              <a:t> (m2)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err="1" smtClean="0"/>
              <a:t>EX:Node</a:t>
            </a:r>
            <a:r>
              <a:rPr lang="en-US" sz="2000" dirty="0" smtClean="0"/>
              <a:t> 2: label: </a:t>
            </a:r>
            <a:r>
              <a:rPr lang="en-US" sz="2000" dirty="0" err="1" smtClean="0"/>
              <a:t>sas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Running container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299695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daemon --label storage=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sas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swarm join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99591" y="155679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daemon --label storage=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nvdimm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 join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xxxx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1" y="443711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run </a:t>
            </a:r>
            <a:r>
              <a:rPr lang="en-US" sz="2000" dirty="0">
                <a:solidFill>
                  <a:schemeClr val="tx1"/>
                </a:solidFill>
              </a:rPr>
              <a:t>-d -P -e </a:t>
            </a:r>
            <a:r>
              <a:rPr lang="en-US" sz="2000" dirty="0" err="1" smtClean="0">
                <a:solidFill>
                  <a:schemeClr val="tx1"/>
                </a:solidFill>
              </a:rPr>
              <a:t>constraint:Storage</a:t>
            </a:r>
            <a:r>
              <a:rPr lang="en-US" sz="2000" dirty="0" smtClean="0">
                <a:solidFill>
                  <a:schemeClr val="tx1"/>
                </a:solidFill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</a:rPr>
              <a:t>sas</a:t>
            </a:r>
            <a:r>
              <a:rPr lang="en-US" sz="2000" dirty="0" smtClean="0">
                <a:solidFill>
                  <a:schemeClr val="tx1"/>
                </a:solidFill>
              </a:rPr>
              <a:t> --name </a:t>
            </a:r>
            <a:r>
              <a:rPr lang="en-US" sz="2000" dirty="0" err="1" smtClean="0">
                <a:solidFill>
                  <a:schemeClr val="tx1"/>
                </a:solidFill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</a:rPr>
              <a:t> node hello.js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44522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run </a:t>
            </a:r>
            <a:r>
              <a:rPr lang="en-US" sz="2000" dirty="0">
                <a:solidFill>
                  <a:schemeClr val="tx1"/>
                </a:solidFill>
              </a:rPr>
              <a:t>-d -P -e </a:t>
            </a:r>
            <a:r>
              <a:rPr lang="en-US" sz="2000" dirty="0" err="1" smtClean="0">
                <a:solidFill>
                  <a:schemeClr val="tx1"/>
                </a:solidFill>
              </a:rPr>
              <a:t>constraint:Storage</a:t>
            </a:r>
            <a:r>
              <a:rPr lang="en-US" sz="2000" dirty="0" smtClean="0">
                <a:solidFill>
                  <a:schemeClr val="tx1"/>
                </a:solidFill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</a:rPr>
              <a:t>nvdimm</a:t>
            </a:r>
            <a:r>
              <a:rPr lang="en-US" sz="2000" dirty="0" smtClean="0">
                <a:solidFill>
                  <a:schemeClr val="tx1"/>
                </a:solidFill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--name nodejs2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</a:rPr>
              <a:t> node hello.js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7718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Node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0952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93041"/>
            <a:ext cx="9144000" cy="122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866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(Constrain)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ตรวจสอบค่า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</a:t>
            </a:r>
            <a:r>
              <a:rPr lang="th-TH" sz="2000" dirty="0" smtClean="0"/>
              <a:t> บนเครื่อง</a:t>
            </a:r>
            <a:r>
              <a:rPr lang="en-US" sz="2000" dirty="0" smtClean="0"/>
              <a:t> swarm manager </a:t>
            </a:r>
            <a:r>
              <a:rPr lang="th-TH" sz="2000" dirty="0" smtClean="0"/>
              <a:t>และ </a:t>
            </a:r>
            <a:r>
              <a:rPr lang="en-US" sz="2000" dirty="0" smtClean="0"/>
              <a:t>node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swarm-</a:t>
            </a:r>
            <a:r>
              <a:rPr lang="en-US" sz="2000" dirty="0" err="1" smtClean="0"/>
              <a:t>mng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swarm-node1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swarm-node2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3" y="1628800"/>
            <a:ext cx="6624736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–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ef|grep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2492896"/>
            <a:ext cx="840105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3968477"/>
            <a:ext cx="84105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5445224"/>
            <a:ext cx="84201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805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(Constrain)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สั่ง</a:t>
            </a:r>
            <a:r>
              <a:rPr lang="en-US" sz="2000" dirty="0" smtClean="0"/>
              <a:t> run </a:t>
            </a:r>
            <a:r>
              <a:rPr lang="en-US" sz="2000" dirty="0" err="1" smtClean="0"/>
              <a:t>containter</a:t>
            </a:r>
            <a:r>
              <a:rPr lang="en-US" sz="2000" dirty="0" smtClean="0"/>
              <a:t> </a:t>
            </a:r>
            <a:r>
              <a:rPr lang="th-TH" sz="2000" dirty="0" smtClean="0"/>
              <a:t>แบบมี</a:t>
            </a:r>
            <a:r>
              <a:rPr lang="en-US" sz="2000" dirty="0" smtClean="0"/>
              <a:t> constrain </a:t>
            </a:r>
            <a:r>
              <a:rPr lang="th-TH" sz="2000" dirty="0" smtClean="0"/>
              <a:t>ติดกับ</a:t>
            </a:r>
            <a:r>
              <a:rPr lang="en-US" sz="2000" dirty="0" smtClean="0"/>
              <a:t> node </a:t>
            </a:r>
            <a:r>
              <a:rPr lang="th-TH" sz="2000" dirty="0" smtClean="0"/>
              <a:t>ที่กำหนด </a:t>
            </a:r>
            <a:r>
              <a:rPr lang="en-US" sz="2000" dirty="0" smtClean="0"/>
              <a:t>label </a:t>
            </a:r>
            <a:r>
              <a:rPr lang="th-TH" sz="2000" dirty="0" smtClean="0"/>
              <a:t>โดยเฉพาะ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result</a:t>
            </a:r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242465" y="1556792"/>
            <a:ext cx="6929935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-d -P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constraint:Storage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nvdimm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-d -P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constraint:Storage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nodejs2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62" y="4087040"/>
            <a:ext cx="9144000" cy="114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381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: Container ID / Name </a:t>
            </a:r>
            <a:r>
              <a:rPr lang="th-TH" sz="2000" dirty="0" smtClean="0"/>
              <a:t>กำหนดการรันตาม</a:t>
            </a:r>
            <a:r>
              <a:rPr lang="en-US" sz="2000" dirty="0" smtClean="0"/>
              <a:t> container </a:t>
            </a:r>
            <a:r>
              <a:rPr lang="th-TH" sz="2000" dirty="0" smtClean="0"/>
              <a:t>อื่นๆ</a:t>
            </a:r>
            <a:endParaRPr lang="en-US" sz="2000" dirty="0" smtClean="0"/>
          </a:p>
          <a:p>
            <a:pPr lvl="2"/>
            <a:r>
              <a:rPr lang="en-US" sz="2000" dirty="0" smtClean="0"/>
              <a:t>Ex: NGINX follow to </a:t>
            </a:r>
            <a:r>
              <a:rPr lang="en-US" sz="2000" dirty="0" err="1" smtClean="0"/>
              <a:t>nodejs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Result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67545" y="1844824"/>
            <a:ext cx="8424936" cy="64656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hello.js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7545" y="2708920"/>
            <a:ext cx="8424936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--name web </a:t>
            </a:r>
            <a:r>
              <a:rPr lang="en-US" sz="2000" dirty="0">
                <a:solidFill>
                  <a:schemeClr val="tx1"/>
                </a:solidFill>
              </a:rPr>
              <a:t>-e </a:t>
            </a:r>
            <a:r>
              <a:rPr lang="en-US" sz="2000" dirty="0" err="1">
                <a:solidFill>
                  <a:schemeClr val="tx1"/>
                </a:solidFill>
              </a:rPr>
              <a:t>affinity:container</a:t>
            </a:r>
            <a:r>
              <a:rPr lang="en-US" sz="2000" dirty="0">
                <a:solidFill>
                  <a:schemeClr val="tx1"/>
                </a:solidFill>
              </a:rPr>
              <a:t>== </a:t>
            </a:r>
            <a:r>
              <a:rPr lang="en-US" sz="2000" dirty="0" err="1">
                <a:solidFill>
                  <a:schemeClr val="tx1"/>
                </a:solidFill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\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nginx:latest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92689"/>
            <a:ext cx="9144000" cy="1064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634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1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principle</a:t>
            </a:r>
          </a:p>
          <a:p>
            <a:r>
              <a:rPr lang="en-US" dirty="0" err="1" smtClean="0"/>
              <a:t>Docker</a:t>
            </a:r>
            <a:r>
              <a:rPr lang="en-US" dirty="0"/>
              <a:t> </a:t>
            </a:r>
            <a:r>
              <a:rPr lang="en-US" dirty="0" smtClean="0"/>
              <a:t>machine</a:t>
            </a:r>
          </a:p>
          <a:p>
            <a:r>
              <a:rPr lang="en-US" dirty="0" smtClean="0"/>
              <a:t>Image, Repository &amp; Tag, container</a:t>
            </a:r>
          </a:p>
          <a:p>
            <a:r>
              <a:rPr lang="en-US" dirty="0" smtClean="0"/>
              <a:t>CPU, Memory and I/O</a:t>
            </a:r>
          </a:p>
          <a:p>
            <a:r>
              <a:rPr lang="en-US" dirty="0" smtClean="0"/>
              <a:t>Network</a:t>
            </a:r>
          </a:p>
          <a:p>
            <a:r>
              <a:rPr lang="en-US" dirty="0"/>
              <a:t>Volume</a:t>
            </a:r>
            <a:endParaRPr lang="en-US" dirty="0" smtClean="0"/>
          </a:p>
          <a:p>
            <a:r>
              <a:rPr lang="en-US" dirty="0" smtClean="0"/>
              <a:t>Inspect and Log</a:t>
            </a:r>
          </a:p>
          <a:p>
            <a:r>
              <a:rPr lang="en-US" dirty="0" smtClean="0"/>
              <a:t>Commit</a:t>
            </a:r>
          </a:p>
          <a:p>
            <a:r>
              <a:rPr lang="en-US" dirty="0" err="1" smtClean="0"/>
              <a:t>Kitematic</a:t>
            </a:r>
            <a:r>
              <a:rPr lang="en-US" dirty="0" smtClean="0"/>
              <a:t> </a:t>
            </a:r>
            <a:r>
              <a:rPr lang="en-US" dirty="0"/>
              <a:t>(Alpha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59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Trend of Modernize Application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2" y="1400904"/>
            <a:ext cx="7802896" cy="3828296"/>
          </a:xfrm>
        </p:spPr>
      </p:pic>
    </p:spTree>
    <p:extLst>
      <p:ext uri="{BB962C8B-B14F-4D97-AF65-F5344CB8AC3E}">
        <p14:creationId xmlns:p14="http://schemas.microsoft.com/office/powerpoint/2010/main" val="195253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สั่ง </a:t>
            </a:r>
            <a:r>
              <a:rPr lang="en-US" sz="2000" dirty="0" smtClean="0"/>
              <a:t>run container </a:t>
            </a:r>
            <a:r>
              <a:rPr lang="th-TH" sz="2000" dirty="0" smtClean="0"/>
              <a:t>โดยระบุ </a:t>
            </a:r>
            <a:r>
              <a:rPr lang="en-US" sz="2000" dirty="0" smtClean="0"/>
              <a:t>affinity </a:t>
            </a:r>
            <a:r>
              <a:rPr lang="th-TH" sz="2000" dirty="0" smtClean="0"/>
              <a:t>ของ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ที่ขึ้นต่อกัน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Result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2" y="1628800"/>
            <a:ext cx="6857927" cy="15841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onstraint:Storage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	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web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affinity:container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nginx:latest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77072"/>
            <a:ext cx="9144000" cy="116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851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 : Image: </a:t>
            </a:r>
            <a:r>
              <a:rPr lang="th-TH" sz="2000" dirty="0" smtClean="0"/>
              <a:t>สามารถรัน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ได้เฉพาะ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image </a:t>
            </a:r>
            <a:r>
              <a:rPr lang="th-TH" sz="2000" dirty="0" smtClean="0"/>
              <a:t>นั้นๆอยู่</a:t>
            </a:r>
            <a:endParaRPr lang="en-US" sz="2000" dirty="0"/>
          </a:p>
          <a:p>
            <a:pPr lvl="1"/>
            <a:r>
              <a:rPr lang="en-US" sz="2000" dirty="0" smtClean="0"/>
              <a:t>EX: Run alpine </a:t>
            </a:r>
            <a:r>
              <a:rPr lang="en-US" sz="2000" dirty="0" err="1" smtClean="0"/>
              <a:t>linux</a:t>
            </a:r>
            <a:r>
              <a:rPr lang="en-US" sz="2000" dirty="0" smtClean="0"/>
              <a:t> on swarm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832"/>
            <a:ext cx="9144000" cy="190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" y="4092069"/>
            <a:ext cx="9133862" cy="1795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445934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: Image: </a:t>
            </a:r>
            <a:r>
              <a:rPr lang="th-TH" sz="2000" dirty="0" smtClean="0"/>
              <a:t>สามารถรัน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ได้เฉพาะ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image </a:t>
            </a:r>
            <a:r>
              <a:rPr lang="th-TH" sz="2000" dirty="0" smtClean="0"/>
              <a:t>นั้นๆอยู่</a:t>
            </a:r>
            <a:endParaRPr lang="en-US" sz="2000" dirty="0" smtClean="0"/>
          </a:p>
          <a:p>
            <a:pPr lvl="2"/>
            <a:r>
              <a:rPr lang="en-US" sz="2000" dirty="0" err="1" smtClean="0"/>
              <a:t>docker</a:t>
            </a:r>
            <a:r>
              <a:rPr lang="en-US" sz="2000" dirty="0" smtClean="0"/>
              <a:t> run </a:t>
            </a:r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50438" y="1844824"/>
            <a:ext cx="8424936" cy="41764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node1 -e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node2 -e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node3 -e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node9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656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: Image: </a:t>
            </a:r>
            <a:r>
              <a:rPr lang="th-TH" sz="2000" dirty="0" smtClean="0"/>
              <a:t>สามารถรัน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ได้เฉพาะ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image </a:t>
            </a:r>
            <a:r>
              <a:rPr lang="th-TH" sz="2000" dirty="0" smtClean="0"/>
              <a:t>นั้นๆอยู่</a:t>
            </a:r>
            <a:endParaRPr lang="en-US" sz="2000" dirty="0" smtClean="0"/>
          </a:p>
          <a:p>
            <a:pPr lvl="2"/>
            <a:r>
              <a:rPr lang="en-US" sz="2000" dirty="0" smtClean="0"/>
              <a:t>result</a:t>
            </a:r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9499"/>
            <a:ext cx="9144000" cy="2305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97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smtClean="0"/>
              <a:t>image </a:t>
            </a:r>
            <a:r>
              <a:rPr lang="th-TH" sz="2000" dirty="0" smtClean="0"/>
              <a:t>บน </a:t>
            </a:r>
            <a:r>
              <a:rPr lang="en-US" sz="2000" dirty="0" smtClean="0"/>
              <a:t>node </a:t>
            </a:r>
            <a:r>
              <a:rPr lang="th-TH" sz="2000" dirty="0" smtClean="0"/>
              <a:t>ต่างๆที่มีอยู่ในปัจจุบัน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smtClean="0"/>
              <a:t>swarm-</a:t>
            </a:r>
            <a:r>
              <a:rPr lang="en-US" sz="2000" dirty="0" err="1" smtClean="0"/>
              <a:t>mng</a:t>
            </a:r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2000" dirty="0" smtClean="0"/>
              <a:t>swarm-node1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swarm-node2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2" y="1556792"/>
            <a:ext cx="6857927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67" y="2492896"/>
            <a:ext cx="8352928" cy="928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933056"/>
            <a:ext cx="8344343" cy="1089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66" y="5373216"/>
            <a:ext cx="8316129" cy="896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77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ทดสอบสั่ง </a:t>
            </a:r>
            <a:r>
              <a:rPr lang="en-US" sz="2000" dirty="0" smtClean="0"/>
              <a:t>run container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0438" y="1484784"/>
            <a:ext cx="8424936" cy="41764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node1 -e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node2 -e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node3 -e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node9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4052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Result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28800"/>
            <a:ext cx="8964488" cy="3393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078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Dependency</a:t>
            </a:r>
            <a:r>
              <a:rPr lang="en-US" sz="2000" dirty="0" smtClean="0"/>
              <a:t>: Swarm </a:t>
            </a:r>
            <a:r>
              <a:rPr lang="th-TH" sz="2000" dirty="0" smtClean="0"/>
              <a:t>จะพิจารณาค่า</a:t>
            </a:r>
            <a:r>
              <a:rPr lang="en-US" sz="2000" dirty="0" smtClean="0"/>
              <a:t> dependency resource </a:t>
            </a:r>
            <a:r>
              <a:rPr lang="th-TH" sz="2000" dirty="0" smtClean="0"/>
              <a:t>บางอย่างที่กำหนดระหว่างการ</a:t>
            </a:r>
            <a:r>
              <a:rPr lang="en-US" sz="2000" dirty="0" smtClean="0"/>
              <a:t> run </a:t>
            </a:r>
            <a:r>
              <a:rPr lang="th-TH" sz="2000" dirty="0" smtClean="0"/>
              <a:t>เพื่อจัดสรร </a:t>
            </a:r>
            <a:r>
              <a:rPr lang="en-US" sz="2000" dirty="0" smtClean="0"/>
              <a:t>resource </a:t>
            </a:r>
            <a:r>
              <a:rPr lang="th-TH" sz="2000" dirty="0" smtClean="0"/>
              <a:t>ที่จำเป็นต้องใช้งานสำหรับ </a:t>
            </a:r>
            <a:r>
              <a:rPr lang="en-US" sz="2000" dirty="0" smtClean="0"/>
              <a:t>container</a:t>
            </a:r>
            <a:endParaRPr lang="th-TH" sz="2000" dirty="0" smtClean="0"/>
          </a:p>
          <a:p>
            <a:r>
              <a:rPr lang="en-US" sz="2000" dirty="0" smtClean="0"/>
              <a:t>--volumes-from (for connect volume)</a:t>
            </a:r>
          </a:p>
          <a:p>
            <a:r>
              <a:rPr lang="en-US" sz="2000" dirty="0" smtClean="0"/>
              <a:t>--link (for connect to specify container)</a:t>
            </a:r>
          </a:p>
          <a:p>
            <a:r>
              <a:rPr lang="en-US" sz="2000" dirty="0" smtClean="0"/>
              <a:t>--net (for connect to network stack)</a:t>
            </a:r>
          </a:p>
          <a:p>
            <a:r>
              <a:rPr lang="en-US" sz="2000" dirty="0" smtClean="0"/>
              <a:t>Ex: Dependency for connect  custom volume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3573016"/>
            <a:ext cx="7344817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-v 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data 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web1 --volumes-from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6258562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</a:t>
            </a:r>
            <a:r>
              <a:rPr lang="en-US" sz="3600" dirty="0" smtClean="0"/>
              <a:t>(Dependency)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container </a:t>
            </a:r>
            <a:r>
              <a:rPr lang="th-TH" sz="2000" dirty="0" smtClean="0"/>
              <a:t>สำหรับเป็น </a:t>
            </a:r>
            <a:r>
              <a:rPr lang="en-US" sz="2000" dirty="0" smtClean="0"/>
              <a:t>volume data </a:t>
            </a:r>
            <a:r>
              <a:rPr lang="th-TH" sz="2000" dirty="0" smtClean="0"/>
              <a:t>บน </a:t>
            </a:r>
            <a:r>
              <a:rPr lang="en-US" sz="2000" dirty="0" smtClean="0"/>
              <a:t>swarm </a:t>
            </a:r>
            <a:r>
              <a:rPr lang="th-TH" sz="2000" dirty="0" smtClean="0"/>
              <a:t>ด้วยคำสั่งดังนี้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en-US" sz="2000" dirty="0" smtClean="0"/>
              <a:t>run container </a:t>
            </a:r>
            <a:r>
              <a:rPr lang="th-TH" sz="2000" dirty="0" smtClean="0"/>
              <a:t>ที่อ้างอิงถึง </a:t>
            </a:r>
            <a:r>
              <a:rPr lang="en-US" sz="2000" dirty="0" smtClean="0"/>
              <a:t>volume </a:t>
            </a:r>
            <a:r>
              <a:rPr lang="th-TH" sz="2000" dirty="0" smtClean="0"/>
              <a:t>ที่สร้างขึ้น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en-US" sz="2000" dirty="0" smtClean="0"/>
              <a:t>Result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0438" y="1484784"/>
            <a:ext cx="8424936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-v /data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50438" y="2636912"/>
            <a:ext cx="8424936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web1 --volumes-from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712271"/>
            <a:ext cx="9144000" cy="1084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138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Port</a:t>
            </a:r>
            <a:r>
              <a:rPr lang="en-US" sz="2000" dirty="0" smtClean="0"/>
              <a:t>: </a:t>
            </a:r>
            <a:r>
              <a:rPr lang="th-TH" sz="2000" dirty="0" smtClean="0"/>
              <a:t>กำหนดให้</a:t>
            </a:r>
            <a:r>
              <a:rPr lang="en-US" sz="2000" dirty="0" smtClean="0"/>
              <a:t> port mapping (-p) </a:t>
            </a:r>
            <a:r>
              <a:rPr lang="th-TH" sz="2000" dirty="0" smtClean="0"/>
              <a:t>หรือ </a:t>
            </a:r>
            <a:r>
              <a:rPr lang="en-US" sz="2000" dirty="0" smtClean="0"/>
              <a:t>private network (--net=host) </a:t>
            </a:r>
            <a:r>
              <a:rPr lang="th-TH" sz="2000" dirty="0" smtClean="0"/>
              <a:t>เพื่อให้ </a:t>
            </a:r>
            <a:r>
              <a:rPr lang="en-US" sz="2000" dirty="0" smtClean="0"/>
              <a:t>swarm </a:t>
            </a:r>
            <a:r>
              <a:rPr lang="th-TH" sz="2000" dirty="0" smtClean="0"/>
              <a:t>พิจารณาหา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port </a:t>
            </a:r>
            <a:r>
              <a:rPr lang="th-TH" sz="2000" dirty="0" smtClean="0"/>
              <a:t>ว่างในการรัน </a:t>
            </a:r>
            <a:r>
              <a:rPr lang="en-US" sz="2000" dirty="0" smtClean="0"/>
              <a:t>container</a:t>
            </a:r>
            <a:endParaRPr lang="th-TH" sz="2000" dirty="0" smtClean="0"/>
          </a:p>
          <a:p>
            <a:r>
              <a:rPr lang="en-US" sz="2000" dirty="0" smtClean="0"/>
              <a:t>Ex:  Run 2 containers with mapping 3000:3000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2420888"/>
            <a:ext cx="7344817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nodejs1 -p 3000:3000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hello.js</a:t>
            </a: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nodejs2 -p 3000:3000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52" y="4365104"/>
            <a:ext cx="9146952" cy="139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2013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Could Strategy Survey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3568" y="5301208"/>
            <a:ext cx="763284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Docker in Thailand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- 3 Enterprise Communication on Implement Phase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- 2 Bank on R&amp;D</a:t>
            </a:r>
            <a:endParaRPr lang="th-TH" sz="1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80728"/>
            <a:ext cx="8229600" cy="4026395"/>
          </a:xfrm>
        </p:spPr>
      </p:pic>
    </p:spTree>
    <p:extLst>
      <p:ext uri="{BB962C8B-B14F-4D97-AF65-F5344CB8AC3E}">
        <p14:creationId xmlns:p14="http://schemas.microsoft.com/office/powerpoint/2010/main" val="12630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</a:t>
            </a:r>
            <a:r>
              <a:rPr lang="en-US" sz="3600" dirty="0" smtClean="0"/>
              <a:t>(Dependency)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โดยระบุการ </a:t>
            </a:r>
            <a:r>
              <a:rPr lang="en-US" sz="2000" dirty="0" smtClean="0"/>
              <a:t>map port </a:t>
            </a:r>
            <a:r>
              <a:rPr lang="th-TH" sz="2000" dirty="0" smtClean="0"/>
              <a:t>ดังตัวอย่างด้านล่าง</a:t>
            </a:r>
          </a:p>
          <a:p>
            <a:endParaRPr lang="th-TH" sz="2000" dirty="0"/>
          </a:p>
          <a:p>
            <a:endParaRPr lang="th-TH" sz="2000" dirty="0" smtClean="0"/>
          </a:p>
          <a:p>
            <a:pPr marL="0" indent="0">
              <a:buNone/>
            </a:pPr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Result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0438" y="1484784"/>
            <a:ext cx="8424936" cy="1512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nodejs1 -p 3000:3000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nodejs2 -p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3000:3000 \ 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684029"/>
            <a:ext cx="9144000" cy="1113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329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Load balance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Swarm</a:t>
            </a:r>
            <a:r>
              <a:rPr lang="en-US" sz="2000" dirty="0" smtClean="0"/>
              <a:t> </a:t>
            </a:r>
            <a:r>
              <a:rPr lang="th-TH" sz="2000" dirty="0" smtClean="0"/>
              <a:t>สามารถกำหนดวิธีการการจ่ายโหลดงานแก่</a:t>
            </a:r>
            <a:r>
              <a:rPr lang="en-US" sz="2000" dirty="0" smtClean="0"/>
              <a:t> node </a:t>
            </a:r>
            <a:r>
              <a:rPr lang="th-TH" sz="2000" dirty="0" smtClean="0"/>
              <a:t>ภายใน</a:t>
            </a:r>
            <a:r>
              <a:rPr lang="en-US" sz="2000" dirty="0" smtClean="0"/>
              <a:t> swarm system </a:t>
            </a:r>
            <a:r>
              <a:rPr lang="th-TH" sz="2000" dirty="0" smtClean="0"/>
              <a:t>ทุกๆตัวเพื่อให้มีการใช้งาน</a:t>
            </a:r>
            <a:r>
              <a:rPr lang="en-US" sz="2000" dirty="0" smtClean="0"/>
              <a:t> resource </a:t>
            </a:r>
            <a:r>
              <a:rPr lang="th-TH" sz="2000" dirty="0" smtClean="0"/>
              <a:t>ใกล้เคียงกัน ซึ่งในกรณีปกติจะเป็น</a:t>
            </a:r>
            <a:r>
              <a:rPr lang="en-US" sz="2000" dirty="0" smtClean="0"/>
              <a:t> round robin </a:t>
            </a:r>
            <a:r>
              <a:rPr lang="th-TH" sz="2000" dirty="0" smtClean="0"/>
              <a:t>โดยคำนวณจากการใช้งาน</a:t>
            </a:r>
            <a:r>
              <a:rPr lang="en-US" sz="2000" dirty="0" smtClean="0"/>
              <a:t> CPU / Memory </a:t>
            </a:r>
            <a:r>
              <a:rPr lang="th-TH" sz="2000" dirty="0" smtClean="0"/>
              <a:t>ในแต่ละ </a:t>
            </a:r>
            <a:r>
              <a:rPr lang="en-US" sz="2000" dirty="0" smtClean="0"/>
              <a:t>node (ranking) </a:t>
            </a:r>
            <a:r>
              <a:rPr lang="th-TH" sz="2000" dirty="0" smtClean="0"/>
              <a:t>ซึ่งสามารถทำการ</a:t>
            </a:r>
            <a:r>
              <a:rPr lang="en-US" sz="2000" dirty="0" smtClean="0"/>
              <a:t> configure </a:t>
            </a:r>
            <a:r>
              <a:rPr lang="th-TH" sz="2000" dirty="0" smtClean="0"/>
              <a:t>กระบวนการดังกล่าว </a:t>
            </a:r>
            <a:r>
              <a:rPr lang="en-US" sz="2000" dirty="0" smtClean="0"/>
              <a:t>(Strategy) </a:t>
            </a:r>
            <a:r>
              <a:rPr lang="th-TH" sz="2000" dirty="0" smtClean="0"/>
              <a:t>ได้ผ่าน</a:t>
            </a:r>
            <a:r>
              <a:rPr lang="en-US" sz="2000" dirty="0" smtClean="0"/>
              <a:t> option (--strategy) </a:t>
            </a:r>
            <a:r>
              <a:rPr lang="th-TH" sz="2000" dirty="0" smtClean="0"/>
              <a:t>โดยมี </a:t>
            </a:r>
            <a:r>
              <a:rPr lang="en-US" sz="2000" dirty="0" smtClean="0"/>
              <a:t>option </a:t>
            </a:r>
            <a:r>
              <a:rPr lang="th-TH" sz="2000" dirty="0" smtClean="0"/>
              <a:t>ดังนี้</a:t>
            </a:r>
          </a:p>
          <a:p>
            <a:r>
              <a:rPr lang="en-US" sz="2000" dirty="0" smtClean="0"/>
              <a:t>Spread (Default)</a:t>
            </a:r>
          </a:p>
          <a:p>
            <a:r>
              <a:rPr lang="en-US" sz="2000" dirty="0" smtClean="0"/>
              <a:t>Packed</a:t>
            </a:r>
          </a:p>
          <a:p>
            <a:r>
              <a:rPr lang="en-US" sz="2000" dirty="0" smtClean="0"/>
              <a:t>Random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146" name="Picture 2" descr="http://container-solutions.com/content/uploads/2015/12/binpa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348880"/>
            <a:ext cx="4533900" cy="37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83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ด้วยเหตุผลในด้านการป้องกัน</a:t>
            </a:r>
            <a:r>
              <a:rPr lang="en-US" sz="2000" dirty="0" smtClean="0"/>
              <a:t> single-point of failure </a:t>
            </a:r>
            <a:r>
              <a:rPr lang="th-TH" sz="2000" dirty="0" smtClean="0"/>
              <a:t>ที่อาจเกิดขึ้นกับการใช้งาน </a:t>
            </a:r>
            <a:r>
              <a:rPr lang="en-US" sz="2000" dirty="0" smtClean="0"/>
              <a:t>swarm </a:t>
            </a:r>
            <a:r>
              <a:rPr lang="th-TH" sz="2000" dirty="0" smtClean="0"/>
              <a:t>โดยรวม </a:t>
            </a:r>
            <a:r>
              <a:rPr lang="en-US" sz="2000" dirty="0" smtClean="0"/>
              <a:t>swarm </a:t>
            </a:r>
            <a:r>
              <a:rPr lang="th-TH" sz="2000" dirty="0" smtClean="0"/>
              <a:t>จึงมีฟังก์ชั่นในการทำ </a:t>
            </a:r>
            <a:r>
              <a:rPr lang="en-US" sz="2000" dirty="0" smtClean="0"/>
              <a:t>HA </a:t>
            </a:r>
            <a:r>
              <a:rPr lang="th-TH" sz="2000" dirty="0" smtClean="0"/>
              <a:t>สำหรับ</a:t>
            </a:r>
            <a:r>
              <a:rPr lang="en-US" sz="2000" dirty="0" smtClean="0"/>
              <a:t> swarm-manger </a:t>
            </a:r>
            <a:r>
              <a:rPr lang="th-TH" sz="2000" dirty="0" smtClean="0"/>
              <a:t>ในรูปแบบ</a:t>
            </a:r>
            <a:r>
              <a:rPr lang="en-US" sz="2000" dirty="0" smtClean="0"/>
              <a:t> primary/secondary</a:t>
            </a:r>
            <a:r>
              <a:rPr lang="th-TH" sz="2000" dirty="0" smtClean="0"/>
              <a:t> </a:t>
            </a:r>
            <a:r>
              <a:rPr lang="en-US" sz="2000" dirty="0" smtClean="0"/>
              <a:t>(Replica)</a:t>
            </a:r>
            <a:r>
              <a:rPr lang="th-TH" sz="2000" dirty="0" smtClean="0"/>
              <a:t> เพื่อทำงานทดแทนกันในกรณีที่ </a:t>
            </a:r>
            <a:r>
              <a:rPr lang="en-US" sz="2000" dirty="0" smtClean="0"/>
              <a:t>swarm-manager </a:t>
            </a:r>
            <a:r>
              <a:rPr lang="th-TH" sz="2000" dirty="0" smtClean="0"/>
              <a:t>มีปัญหาเกิดขึ้น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2549996"/>
            <a:ext cx="676275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833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Primary swarm-manager:</a:t>
            </a:r>
          </a:p>
          <a:p>
            <a:r>
              <a:rPr lang="en-US" sz="2000" dirty="0" smtClean="0"/>
              <a:t>Option for configure replication: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Ex: 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844824"/>
            <a:ext cx="7344817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--replication –advertise XX.XX.XX.XX (IP of Secondary)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98115" y="2924944"/>
            <a:ext cx="7344817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swarm-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restart=unless-stopped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p 3375:2375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replication --advertise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://192.168.99.100:8500/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4421088"/>
            <a:ext cx="81343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088651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Secondary swarm-manager:</a:t>
            </a:r>
          </a:p>
          <a:p>
            <a:r>
              <a:rPr lang="en-US" sz="2000" dirty="0" smtClean="0"/>
              <a:t>Option for configure replication: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Ex: 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844824"/>
            <a:ext cx="7344817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--replication –advertise XX.XX.XX.XX (IP of Secondary)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98115" y="2924944"/>
            <a:ext cx="7344817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swarm-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restart=unless-stopped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p 3375:2375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replication --advertise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192.168.99.101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://192.168.99.100:8500/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4437112"/>
            <a:ext cx="810577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941351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When primary swarm-manager fail: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1556792"/>
            <a:ext cx="810577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3057" y="3573016"/>
            <a:ext cx="8124371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23708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When primary swarm-</a:t>
            </a:r>
            <a:r>
              <a:rPr lang="en-US" sz="2000" b="1" dirty="0" err="1" smtClean="0"/>
              <a:t>mng</a:t>
            </a:r>
            <a:r>
              <a:rPr lang="en-US" sz="2000" b="1" dirty="0" smtClean="0"/>
              <a:t> back to online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1556792"/>
            <a:ext cx="811530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349326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</a:t>
            </a:r>
            <a:r>
              <a:rPr lang="en-US" sz="3600" dirty="0" smtClean="0"/>
              <a:t>(HA)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Rounded Rectangle 8"/>
          <p:cNvSpPr/>
          <p:nvPr/>
        </p:nvSpPr>
        <p:spPr>
          <a:xfrm>
            <a:off x="683568" y="3501008"/>
            <a:ext cx="3384376" cy="21602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Docker-engine: </a:t>
            </a:r>
            <a:r>
              <a:rPr lang="en-US" b="1" dirty="0" err="1" smtClean="0">
                <a:solidFill>
                  <a:schemeClr val="tx1"/>
                </a:solidFill>
              </a:rPr>
              <a:t>labdocker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8500:8500 (consul)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IP Address: 192.168.99.100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1" name="Rounded Rectangle 10"/>
          <p:cNvSpPr/>
          <p:nvPr/>
        </p:nvSpPr>
        <p:spPr>
          <a:xfrm>
            <a:off x="343836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swarm-node1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3" name="Rounded Rectangle 12"/>
          <p:cNvSpPr/>
          <p:nvPr/>
        </p:nvSpPr>
        <p:spPr>
          <a:xfrm>
            <a:off x="5260314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swarm-node2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472100" y="1916833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69484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292080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17" name="Straight Connector 16"/>
          <p:cNvCxnSpPr>
            <a:stCxn id="15" idx="1"/>
          </p:cNvCxnSpPr>
          <p:nvPr/>
        </p:nvCxnSpPr>
        <p:spPr>
          <a:xfrm flipH="1">
            <a:off x="251520" y="2717318"/>
            <a:ext cx="1179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51520" y="2698269"/>
            <a:ext cx="0" cy="22690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19186" y="5059721"/>
            <a:ext cx="8162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35062" y="836712"/>
            <a:ext cx="0" cy="42182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28712" y="855280"/>
            <a:ext cx="87189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8198452" y="2717318"/>
            <a:ext cx="6492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8847688" y="846982"/>
            <a:ext cx="0" cy="18703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 rot="16200000">
            <a:off x="25623" y="4283224"/>
            <a:ext cx="1152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8500</a:t>
            </a:r>
            <a:endParaRPr lang="th-TH" sz="1400" b="1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128712" y="5157192"/>
            <a:ext cx="806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28712" y="5147216"/>
            <a:ext cx="6350" cy="6770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40" idx="1"/>
          </p:cNvCxnSpPr>
          <p:nvPr/>
        </p:nvCxnSpPr>
        <p:spPr>
          <a:xfrm flipH="1" flipV="1">
            <a:off x="131887" y="5805264"/>
            <a:ext cx="4296097" cy="83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3584196" y="2132856"/>
            <a:ext cx="1957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756486" y="2125238"/>
            <a:ext cx="0" cy="26719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3056325" y="4797152"/>
            <a:ext cx="7001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236587" y="4967337"/>
            <a:ext cx="6988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827584" y="4437112"/>
            <a:ext cx="2232248" cy="106045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consul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33" name="Picture 5" descr="http://tfitch.com/automation-tools-bootcamp/images/consul-mini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869160"/>
            <a:ext cx="1379019" cy="55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/>
          <p:cNvCxnSpPr/>
          <p:nvPr/>
        </p:nvCxnSpPr>
        <p:spPr>
          <a:xfrm flipH="1">
            <a:off x="3995936" y="2132856"/>
            <a:ext cx="14600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3197498" y="433335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8500</a:t>
            </a:r>
            <a:endParaRPr lang="th-TH" sz="1400" b="1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3995936" y="2125237"/>
            <a:ext cx="0" cy="28230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059833" y="4948288"/>
            <a:ext cx="936103" cy="2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>
            <a:off x="4432222" y="3501008"/>
            <a:ext cx="3524154" cy="216024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</a:t>
            </a:r>
            <a:r>
              <a:rPr lang="en-US" b="1" dirty="0" err="1" smtClean="0">
                <a:solidFill>
                  <a:schemeClr val="bg1"/>
                </a:solidFill>
              </a:rPr>
              <a:t>mng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3375:2375 (swarm-</a:t>
            </a:r>
            <a:r>
              <a:rPr lang="en-US" dirty="0" err="1" smtClean="0">
                <a:solidFill>
                  <a:schemeClr val="bg1"/>
                </a:solidFill>
              </a:rPr>
              <a:t>mng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9" name="Rectangle 38"/>
          <p:cNvSpPr/>
          <p:nvPr/>
        </p:nvSpPr>
        <p:spPr>
          <a:xfrm>
            <a:off x="4644008" y="5128165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427984" y="5661248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3056326" y="5054958"/>
            <a:ext cx="1587682" cy="47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9" idx="1"/>
          </p:cNvCxnSpPr>
          <p:nvPr/>
        </p:nvCxnSpPr>
        <p:spPr>
          <a:xfrm flipH="1" flipV="1">
            <a:off x="3059833" y="5344188"/>
            <a:ext cx="158417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7672582" y="4884400"/>
            <a:ext cx="882254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554836" y="4856574"/>
            <a:ext cx="0" cy="844932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8111740" y="5661248"/>
            <a:ext cx="963320" cy="6734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Docker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-CLI</a:t>
            </a:r>
          </a:p>
        </p:txBody>
      </p:sp>
      <p:sp>
        <p:nvSpPr>
          <p:cNvPr id="46" name="Rectangle 45"/>
          <p:cNvSpPr/>
          <p:nvPr/>
        </p:nvSpPr>
        <p:spPr>
          <a:xfrm>
            <a:off x="8532440" y="489636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3375</a:t>
            </a:r>
            <a:endParaRPr lang="th-TH" sz="1400" b="1" dirty="0"/>
          </a:p>
        </p:txBody>
      </p:sp>
      <p:cxnSp>
        <p:nvCxnSpPr>
          <p:cNvPr id="47" name="Straight Connector 46"/>
          <p:cNvCxnSpPr/>
          <p:nvPr/>
        </p:nvCxnSpPr>
        <p:spPr>
          <a:xfrm flipH="1">
            <a:off x="7672582" y="4725144"/>
            <a:ext cx="9208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5148064" y="2276872"/>
            <a:ext cx="324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170924" y="2254012"/>
            <a:ext cx="0" cy="7920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170924" y="3015620"/>
            <a:ext cx="34224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8567536" y="3006839"/>
            <a:ext cx="0" cy="171830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532440" y="4052808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cxnSp>
        <p:nvCxnSpPr>
          <p:cNvPr id="53" name="Straight Connector 52"/>
          <p:cNvCxnSpPr/>
          <p:nvPr/>
        </p:nvCxnSpPr>
        <p:spPr>
          <a:xfrm flipH="1">
            <a:off x="7672582" y="5338582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7672582" y="4997319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7863183" y="4997319"/>
            <a:ext cx="0" cy="3468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3455876" y="2370232"/>
            <a:ext cx="0" cy="6987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3455876" y="3046100"/>
            <a:ext cx="8280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262760" y="3046100"/>
            <a:ext cx="0" cy="17510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4240535" y="4794374"/>
            <a:ext cx="4320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4224660" y="3013542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sp>
        <p:nvSpPr>
          <p:cNvPr id="63" name="Rectangle 62"/>
          <p:cNvSpPr/>
          <p:nvPr/>
        </p:nvSpPr>
        <p:spPr>
          <a:xfrm>
            <a:off x="4644008" y="4622911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</a:t>
            </a:r>
            <a:r>
              <a:rPr lang="en-US" dirty="0" err="1" smtClean="0">
                <a:solidFill>
                  <a:schemeClr val="tx1"/>
                </a:solidFill>
              </a:rPr>
              <a:t>mng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77608" y="1556792"/>
            <a:ext cx="3028574" cy="432047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Container: swarm-</a:t>
            </a:r>
            <a:r>
              <a:rPr lang="en-US" b="1" dirty="0" err="1" smtClean="0">
                <a:solidFill>
                  <a:srgbClr val="C00000"/>
                </a:solidFill>
              </a:rPr>
              <a:t>mng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55622" y="2060849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26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เพื่อให้ทุกๆ </a:t>
            </a:r>
            <a:r>
              <a:rPr lang="en-US" sz="2000" dirty="0" smtClean="0"/>
              <a:t>node </a:t>
            </a:r>
            <a:r>
              <a:rPr lang="th-TH" sz="2000" dirty="0" smtClean="0"/>
              <a:t>ภายใต้ </a:t>
            </a:r>
            <a:r>
              <a:rPr lang="en-US" sz="2000" dirty="0" smtClean="0"/>
              <a:t>swarm cluster </a:t>
            </a:r>
            <a:r>
              <a:rPr lang="th-TH" sz="2000" dirty="0" smtClean="0"/>
              <a:t>สามารถมองเห็นกันได้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ได้เตรียมระบบ </a:t>
            </a:r>
            <a:r>
              <a:rPr lang="en-US" sz="2000" dirty="0" smtClean="0"/>
              <a:t>network </a:t>
            </a:r>
            <a:r>
              <a:rPr lang="th-TH" sz="2000" dirty="0" smtClean="0"/>
              <a:t>แบบ </a:t>
            </a:r>
            <a:r>
              <a:rPr lang="en-US" sz="2000" dirty="0" smtClean="0"/>
              <a:t>overlay</a:t>
            </a:r>
            <a:r>
              <a:rPr lang="th-TH" sz="2000" dirty="0" smtClean="0"/>
              <a:t> </a:t>
            </a:r>
          </a:p>
          <a:p>
            <a:r>
              <a:rPr lang="th-TH" sz="2000" dirty="0" smtClean="0"/>
              <a:t>การทำงานของ </a:t>
            </a:r>
            <a:r>
              <a:rPr lang="en-US" sz="2000" dirty="0" smtClean="0"/>
              <a:t>overlay </a:t>
            </a:r>
            <a:r>
              <a:rPr lang="th-TH" sz="2000" dirty="0" smtClean="0"/>
              <a:t>จะอาศัยกลไกของ </a:t>
            </a:r>
            <a:r>
              <a:rPr lang="en-US" sz="2000" dirty="0" smtClean="0"/>
              <a:t>key value store </a:t>
            </a:r>
            <a:r>
              <a:rPr lang="th-TH" sz="2000" dirty="0" smtClean="0"/>
              <a:t>เป็นหลักในการตรวจสอบ</a:t>
            </a:r>
            <a:r>
              <a:rPr lang="en-US" sz="2000" dirty="0" smtClean="0"/>
              <a:t> (Discovery / Network status / IP Address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 descr="https://docs.docker.com/engine/userguide/networking/images/overlay-network-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08920"/>
            <a:ext cx="456050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87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การสร้าง </a:t>
            </a:r>
            <a:r>
              <a:rPr lang="en-US" sz="2000" dirty="0" smtClean="0"/>
              <a:t>overlay network </a:t>
            </a:r>
            <a:r>
              <a:rPr lang="th-TH" sz="2000" dirty="0" smtClean="0"/>
              <a:t>จะใช้คำสั่งในการสร้างเหมือน </a:t>
            </a:r>
            <a:r>
              <a:rPr lang="en-US" sz="2000" dirty="0" smtClean="0"/>
              <a:t>network switch </a:t>
            </a:r>
            <a:r>
              <a:rPr lang="th-TH" sz="2000" dirty="0" smtClean="0"/>
              <a:t>ทั่วไปของ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โดยระบุ</a:t>
            </a:r>
            <a:r>
              <a:rPr lang="en-US" sz="2000" dirty="0" smtClean="0"/>
              <a:t> driver </a:t>
            </a:r>
            <a:r>
              <a:rPr lang="th-TH" sz="2000" dirty="0" smtClean="0"/>
              <a:t>เป็น </a:t>
            </a:r>
            <a:r>
              <a:rPr lang="en-US" sz="2000" dirty="0" smtClean="0"/>
              <a:t>overlay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ในการสั่ง </a:t>
            </a:r>
            <a:r>
              <a:rPr lang="en-US" sz="2000" dirty="0" smtClean="0"/>
              <a:t>run</a:t>
            </a:r>
            <a:r>
              <a:rPr lang="th-TH" sz="2000" dirty="0" smtClean="0"/>
              <a:t> </a:t>
            </a:r>
            <a:r>
              <a:rPr lang="en-US" sz="2000" dirty="0" smtClean="0"/>
              <a:t>container </a:t>
            </a:r>
            <a:r>
              <a:rPr lang="th-TH" sz="2000" dirty="0" smtClean="0"/>
              <a:t>ที่ใช้งาน</a:t>
            </a:r>
            <a:r>
              <a:rPr lang="en-US" sz="2000" dirty="0" smtClean="0"/>
              <a:t> network overlay </a:t>
            </a:r>
            <a:r>
              <a:rPr lang="th-TH" sz="2000" dirty="0" smtClean="0"/>
              <a:t>ให้ทำการระบุ</a:t>
            </a:r>
            <a:r>
              <a:rPr lang="en-US" sz="2000" dirty="0" smtClean="0"/>
              <a:t> (--net)</a:t>
            </a:r>
            <a:r>
              <a:rPr lang="th-TH" sz="2000" dirty="0" smtClean="0"/>
              <a:t> เหมือน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network </a:t>
            </a:r>
            <a:r>
              <a:rPr lang="th-TH" sz="2000" dirty="0" smtClean="0"/>
              <a:t>ปกติ (ไม่สามารถระบุ </a:t>
            </a:r>
            <a:r>
              <a:rPr lang="en-US" sz="2000" dirty="0" err="1" smtClean="0"/>
              <a:t>ip</a:t>
            </a:r>
            <a:r>
              <a:rPr lang="en-US" sz="2000" dirty="0" smtClean="0"/>
              <a:t> address </a:t>
            </a:r>
            <a:r>
              <a:rPr lang="th-TH" sz="2000" dirty="0" smtClean="0"/>
              <a:t>ได้)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772816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network create --driver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overlay &lt;option&gt; &lt;name&gt;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80704" y="2636912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network create --driver overlay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subnet=192.168.100.0/24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80703" y="4365104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test1 --net=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constraint:node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==swarm-node1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4004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762000"/>
            <a:ext cx="761047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13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Create overlay network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Container on overlay network</a:t>
            </a: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628800"/>
            <a:ext cx="60769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47" y="4725144"/>
            <a:ext cx="7934325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562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Inspects container 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1490092"/>
            <a:ext cx="4935066" cy="1540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39" y="3212976"/>
            <a:ext cx="5903366" cy="2964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605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</a:t>
            </a:r>
            <a:r>
              <a:rPr lang="en-US" dirty="0"/>
              <a:t>Swarm </a:t>
            </a:r>
            <a:r>
              <a:rPr lang="en-US" sz="3600" dirty="0" smtClean="0"/>
              <a:t>(Overlay)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2" descr="https://docs.docker.com/engine/userguide/networking/images/overlay-network-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556792"/>
            <a:ext cx="4948634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44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Swarm version 1.12 </a:t>
            </a:r>
            <a:r>
              <a:rPr lang="th-TH" sz="2000" dirty="0" smtClean="0"/>
              <a:t>มีการเปลี่ยนแปลงโครงสร้างการทำงานของ </a:t>
            </a:r>
            <a:r>
              <a:rPr lang="en-US" sz="2000" dirty="0" smtClean="0"/>
              <a:t>swarm </a:t>
            </a:r>
            <a:r>
              <a:rPr lang="th-TH" sz="2000" dirty="0" smtClean="0"/>
              <a:t>ใหม่ทั้งหมด โดยทำการ </a:t>
            </a:r>
            <a:r>
              <a:rPr lang="en-US" sz="2000" dirty="0" smtClean="0"/>
              <a:t>build-in swarm </a:t>
            </a:r>
            <a:r>
              <a:rPr lang="th-TH" sz="2000" dirty="0" smtClean="0"/>
              <a:t>เข้ากับ</a:t>
            </a:r>
            <a:r>
              <a:rPr lang="en-US" sz="2000" dirty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ตั้งแต่แรก และสามารถบริหารจัดการ </a:t>
            </a:r>
            <a:r>
              <a:rPr lang="en-US" sz="2000" dirty="0" smtClean="0"/>
              <a:t>swarm</a:t>
            </a:r>
            <a:r>
              <a:rPr lang="th-TH" sz="2000" dirty="0" smtClean="0"/>
              <a:t> ได้ด้วยตัวเองรวมถึง</a:t>
            </a:r>
            <a:r>
              <a:rPr lang="en-US" sz="2000" dirty="0"/>
              <a:t> </a:t>
            </a:r>
            <a:r>
              <a:rPr lang="en-US" sz="2000" dirty="0" smtClean="0"/>
              <a:t>build-in TLS certificate</a:t>
            </a:r>
            <a:r>
              <a:rPr lang="th-TH" sz="2000" dirty="0" smtClean="0"/>
              <a:t> เพื่อใช้ทำงานระหว่าง</a:t>
            </a:r>
            <a:r>
              <a:rPr lang="en-US" sz="2000" dirty="0" smtClean="0"/>
              <a:t> node </a:t>
            </a:r>
            <a:r>
              <a:rPr lang="th-TH" sz="2000" dirty="0" smtClean="0"/>
              <a:t>ทันที </a:t>
            </a:r>
            <a:r>
              <a:rPr lang="en-US" sz="2000" dirty="0" smtClean="0"/>
              <a:t>(Security On the Box)</a:t>
            </a:r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Swarm Role</a:t>
            </a:r>
          </a:p>
          <a:p>
            <a:pPr lvl="1"/>
            <a:r>
              <a:rPr lang="en-US" sz="1800" dirty="0" smtClean="0"/>
              <a:t>Manager Node</a:t>
            </a:r>
          </a:p>
          <a:p>
            <a:pPr lvl="1"/>
            <a:r>
              <a:rPr lang="en-US" sz="1800" dirty="0" smtClean="0"/>
              <a:t>Worker Node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18160" t="16008" r="20065" b="15895"/>
          <a:stretch/>
        </p:blipFill>
        <p:spPr>
          <a:xfrm>
            <a:off x="1187624" y="4019979"/>
            <a:ext cx="1944216" cy="1425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39" y="2780928"/>
            <a:ext cx="5865237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4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600200"/>
            <a:ext cx="5943600" cy="363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9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041" y="908720"/>
            <a:ext cx="3964463" cy="52565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980729"/>
            <a:ext cx="4978648" cy="285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6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เริ่มการสร้าง</a:t>
            </a:r>
            <a:r>
              <a:rPr lang="en-US" sz="2000" dirty="0" smtClean="0"/>
              <a:t> swarm </a:t>
            </a:r>
            <a:r>
              <a:rPr lang="th-TH" sz="2000" dirty="0" smtClean="0"/>
              <a:t>ด้วยคำสั่ง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swarm </a:t>
            </a:r>
            <a:r>
              <a:rPr lang="en-US" sz="2000" dirty="0" err="1" smtClean="0"/>
              <a:t>init</a:t>
            </a:r>
            <a:r>
              <a:rPr lang="en-US" sz="2000" dirty="0" smtClean="0"/>
              <a:t> [OPTIONS]</a:t>
            </a:r>
            <a:r>
              <a:rPr lang="th-TH" sz="2000" dirty="0"/>
              <a:t> </a:t>
            </a:r>
            <a:r>
              <a:rPr lang="th-TH" sz="2000" dirty="0" smtClean="0"/>
              <a:t>เพื่อให้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เริ่มทำงานใน</a:t>
            </a:r>
            <a:r>
              <a:rPr lang="en-US" sz="2000" dirty="0" smtClean="0"/>
              <a:t> swarm mode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988840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init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--listen-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addr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&lt;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address&gt;:&lt;port&gt;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708920"/>
            <a:ext cx="712879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init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–secret ”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” --advertise-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addr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192.168.99.104:2377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3303"/>
            <a:ext cx="9144000" cy="259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5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Option:</a:t>
            </a:r>
            <a:endParaRPr lang="en-US" sz="1800" dirty="0" smtClean="0"/>
          </a:p>
          <a:p>
            <a:pPr lvl="1"/>
            <a:r>
              <a:rPr lang="en-US" sz="1800" dirty="0" smtClean="0"/>
              <a:t>--cert-expiry duration: </a:t>
            </a:r>
            <a:r>
              <a:rPr lang="th-TH" sz="1800" dirty="0" smtClean="0"/>
              <a:t>กำหนดระยะเวลาในการ</a:t>
            </a:r>
            <a:r>
              <a:rPr lang="en-US" sz="1800" dirty="0" smtClean="0"/>
              <a:t> expire certificate (default: 2160 hours = 90 Days)</a:t>
            </a:r>
          </a:p>
          <a:p>
            <a:pPr lvl="1"/>
            <a:r>
              <a:rPr lang="en-US" sz="1800" dirty="0" smtClean="0"/>
              <a:t>--dispatcher-heartbeat duration: </a:t>
            </a:r>
            <a:r>
              <a:rPr lang="th-TH" sz="1800" dirty="0" smtClean="0"/>
              <a:t>กำหนดช่วงเวลาในการ</a:t>
            </a:r>
            <a:r>
              <a:rPr lang="en-US" sz="1800" dirty="0" smtClean="0"/>
              <a:t> check heartbeat </a:t>
            </a:r>
            <a:r>
              <a:rPr lang="th-TH" sz="1800" dirty="0" smtClean="0"/>
              <a:t>ภายใน</a:t>
            </a:r>
            <a:r>
              <a:rPr lang="en-US" sz="1800" dirty="0"/>
              <a:t> </a:t>
            </a:r>
            <a:r>
              <a:rPr lang="en-US" sz="1800" dirty="0" smtClean="0"/>
              <a:t>swarm (Default: 5 seconds)</a:t>
            </a:r>
          </a:p>
          <a:p>
            <a:pPr lvl="1"/>
            <a:r>
              <a:rPr lang="en-US" sz="1800" dirty="0" smtClean="0"/>
              <a:t>--external-ca value:</a:t>
            </a:r>
            <a:r>
              <a:rPr lang="th-TH" sz="1800" dirty="0" smtClean="0"/>
              <a:t> กำหนดให้ใช้งาน</a:t>
            </a:r>
            <a:r>
              <a:rPr lang="en-US" sz="1800" dirty="0" smtClean="0"/>
              <a:t> CA certificate</a:t>
            </a:r>
            <a:r>
              <a:rPr lang="th-TH" sz="1800" dirty="0" smtClean="0"/>
              <a:t> ภายนอกเพื่อทำ </a:t>
            </a:r>
            <a:r>
              <a:rPr lang="en-US" sz="1800" dirty="0" smtClean="0"/>
              <a:t>trust node </a:t>
            </a:r>
            <a:r>
              <a:rPr lang="th-TH" sz="1800" dirty="0" smtClean="0"/>
              <a:t>ภายใน </a:t>
            </a:r>
            <a:r>
              <a:rPr lang="en-US" sz="1800" dirty="0" smtClean="0"/>
              <a:t>swarm</a:t>
            </a:r>
          </a:p>
          <a:p>
            <a:pPr lvl="1"/>
            <a:r>
              <a:rPr lang="en-US" sz="1800" dirty="0" smtClean="0"/>
              <a:t>--force-new-cluster: </a:t>
            </a:r>
            <a:r>
              <a:rPr lang="th-TH" sz="1800" dirty="0" smtClean="0"/>
              <a:t>บังคับการสร้าง</a:t>
            </a:r>
            <a:r>
              <a:rPr lang="en-US" sz="1800" dirty="0" smtClean="0"/>
              <a:t> swarm cluster </a:t>
            </a:r>
            <a:r>
              <a:rPr lang="th-TH" sz="1800" dirty="0" smtClean="0"/>
              <a:t>ใหม่</a:t>
            </a:r>
          </a:p>
          <a:p>
            <a:pPr lvl="1"/>
            <a:r>
              <a:rPr lang="en-US" sz="1800" dirty="0" smtClean="0"/>
              <a:t>--advertise-</a:t>
            </a:r>
            <a:r>
              <a:rPr lang="en-US" sz="1800" dirty="0" err="1" smtClean="0"/>
              <a:t>addr</a:t>
            </a:r>
            <a:r>
              <a:rPr lang="en-US" sz="1800" dirty="0" smtClean="0"/>
              <a:t> value: </a:t>
            </a:r>
            <a:r>
              <a:rPr lang="th-TH" sz="1800" dirty="0" smtClean="0"/>
              <a:t>ระบุ</a:t>
            </a:r>
            <a:r>
              <a:rPr lang="en-US" sz="1800" dirty="0" smtClean="0"/>
              <a:t> </a:t>
            </a:r>
            <a:r>
              <a:rPr lang="en-US" sz="1800" dirty="0" err="1" smtClean="0"/>
              <a:t>ip</a:t>
            </a:r>
            <a:r>
              <a:rPr lang="en-US" sz="1800" dirty="0" smtClean="0"/>
              <a:t> address</a:t>
            </a:r>
            <a:r>
              <a:rPr lang="th-TH" sz="1800" dirty="0" smtClean="0"/>
              <a:t> ที่ใช้คุยระหว่าง </a:t>
            </a:r>
            <a:r>
              <a:rPr lang="en-US" sz="1800" dirty="0" smtClean="0"/>
              <a:t>swarm node (default: 0.0.0.0:2377)</a:t>
            </a:r>
          </a:p>
          <a:p>
            <a:pPr lvl="1"/>
            <a:r>
              <a:rPr lang="en-US" sz="1800" dirty="0" smtClean="0"/>
              <a:t>--task-history-limit &lt;</a:t>
            </a:r>
            <a:r>
              <a:rPr lang="en-US" sz="1800" dirty="0" err="1" smtClean="0"/>
              <a:t>int</a:t>
            </a:r>
            <a:r>
              <a:rPr lang="en-US" sz="1800" dirty="0" smtClean="0"/>
              <a:t>&gt;: </a:t>
            </a:r>
            <a:r>
              <a:rPr lang="th-TH" sz="1800" dirty="0" smtClean="0"/>
              <a:t>กำหนดการจัดเก็บ</a:t>
            </a:r>
            <a:r>
              <a:rPr lang="en-US" sz="1800" dirty="0" smtClean="0"/>
              <a:t> history task </a:t>
            </a:r>
            <a:r>
              <a:rPr lang="th-TH" sz="1800" dirty="0" smtClean="0"/>
              <a:t>ย้อนหลังบน </a:t>
            </a:r>
            <a:r>
              <a:rPr lang="en-US" sz="1800" dirty="0" smtClean="0"/>
              <a:t>swarm (default: 10)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57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</a:t>
            </a:r>
            <a:r>
              <a:rPr lang="en-US" sz="2000" dirty="0" smtClean="0"/>
              <a:t> join node </a:t>
            </a:r>
            <a:r>
              <a:rPr lang="th-TH" sz="2000" dirty="0" smtClean="0"/>
              <a:t>เข้าไปยัง</a:t>
            </a:r>
            <a:r>
              <a:rPr lang="en-US" sz="2000" dirty="0" smtClean="0"/>
              <a:t> swarm cluster </a:t>
            </a:r>
            <a:r>
              <a:rPr lang="th-TH" sz="2000" dirty="0" smtClean="0"/>
              <a:t>ด้วยคำสั่ง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484784"/>
            <a:ext cx="7488832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join --ca-hash &lt;hash&gt; &lt;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of swarm manager: port&gt;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0144"/>
            <a:ext cx="9144000" cy="13988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9080"/>
            <a:ext cx="9144000" cy="134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0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Option:</a:t>
            </a:r>
          </a:p>
          <a:p>
            <a:pPr lvl="1"/>
            <a:r>
              <a:rPr lang="en-US" sz="1800" dirty="0" smtClean="0"/>
              <a:t>--token </a:t>
            </a:r>
            <a:r>
              <a:rPr lang="en-US" sz="1800" dirty="0"/>
              <a:t>&lt;</a:t>
            </a:r>
            <a:r>
              <a:rPr lang="en-US" sz="1800" dirty="0" smtClean="0"/>
              <a:t>value&gt;: </a:t>
            </a:r>
            <a:r>
              <a:rPr lang="th-TH" sz="1800" dirty="0" smtClean="0"/>
              <a:t>กำหนด</a:t>
            </a:r>
            <a:r>
              <a:rPr lang="en-US" sz="1800" dirty="0"/>
              <a:t> </a:t>
            </a:r>
            <a:r>
              <a:rPr lang="en-US" sz="1800" dirty="0" smtClean="0"/>
              <a:t>token </a:t>
            </a:r>
            <a:r>
              <a:rPr lang="th-TH" sz="1800" dirty="0" smtClean="0"/>
              <a:t>เพื่อใช้ในการ</a:t>
            </a:r>
            <a:r>
              <a:rPr lang="en-US" sz="1800" dirty="0" smtClean="0"/>
              <a:t> trust swarm cluster </a:t>
            </a:r>
            <a:r>
              <a:rPr lang="th-TH" sz="1800" dirty="0" smtClean="0"/>
              <a:t>ร่วมกัน</a:t>
            </a:r>
          </a:p>
          <a:p>
            <a:pPr lvl="1"/>
            <a:r>
              <a:rPr lang="en-US" sz="1800" dirty="0"/>
              <a:t>--listen-</a:t>
            </a:r>
            <a:r>
              <a:rPr lang="en-US" sz="1800" dirty="0" err="1"/>
              <a:t>addr</a:t>
            </a:r>
            <a:r>
              <a:rPr lang="en-US" sz="1800" dirty="0"/>
              <a:t> value: </a:t>
            </a:r>
            <a:r>
              <a:rPr lang="th-TH" sz="1800" dirty="0"/>
              <a:t>ระบุ</a:t>
            </a:r>
            <a:r>
              <a:rPr lang="en-US" sz="1800" dirty="0"/>
              <a:t> </a:t>
            </a:r>
            <a:r>
              <a:rPr lang="en-US" sz="1800" dirty="0" err="1"/>
              <a:t>ip</a:t>
            </a:r>
            <a:r>
              <a:rPr lang="en-US" sz="1800" dirty="0"/>
              <a:t> address</a:t>
            </a:r>
            <a:r>
              <a:rPr lang="th-TH" sz="1800" dirty="0"/>
              <a:t> ที่ใช้คุยระหว่าง </a:t>
            </a:r>
            <a:r>
              <a:rPr lang="en-US" sz="1800" dirty="0"/>
              <a:t>swarm node (default: 0.0.0.0:2377</a:t>
            </a:r>
            <a:r>
              <a:rPr lang="en-US" sz="1800" dirty="0" smtClean="0"/>
              <a:t>)</a:t>
            </a:r>
          </a:p>
          <a:p>
            <a:pPr lvl="1"/>
            <a:r>
              <a:rPr lang="en-US" sz="1800" dirty="0" smtClean="0"/>
              <a:t>--advertise-</a:t>
            </a:r>
            <a:r>
              <a:rPr lang="en-US" sz="1800" dirty="0" err="1" smtClean="0"/>
              <a:t>addr</a:t>
            </a:r>
            <a:r>
              <a:rPr lang="en-US" sz="1800" dirty="0" smtClean="0"/>
              <a:t> value:</a:t>
            </a:r>
            <a:r>
              <a:rPr lang="th-TH" sz="1800" dirty="0" smtClean="0"/>
              <a:t> ระบุ</a:t>
            </a:r>
            <a:r>
              <a:rPr lang="en-US" sz="1800" dirty="0" smtClean="0"/>
              <a:t> </a:t>
            </a:r>
            <a:r>
              <a:rPr lang="en-US" sz="1800" dirty="0" err="1" smtClean="0"/>
              <a:t>ip</a:t>
            </a:r>
            <a:r>
              <a:rPr lang="en-US" sz="1800" dirty="0" smtClean="0"/>
              <a:t> address</a:t>
            </a:r>
            <a:r>
              <a:rPr lang="th-TH" sz="1800" dirty="0" smtClean="0"/>
              <a:t> ที่ประกาศให้ผู้อื่นมาคุยในกรณีเป็น</a:t>
            </a:r>
            <a:r>
              <a:rPr lang="en-US" sz="1800" dirty="0" smtClean="0"/>
              <a:t> swarm-manager</a:t>
            </a:r>
          </a:p>
          <a:p>
            <a:pPr lvl="1"/>
            <a:r>
              <a:rPr lang="en-US" sz="1800" dirty="0" smtClean="0"/>
              <a:t>--manager: </a:t>
            </a:r>
            <a:r>
              <a:rPr lang="th-TH" sz="1800" dirty="0" smtClean="0"/>
              <a:t>ระบุให้ </a:t>
            </a:r>
            <a:r>
              <a:rPr lang="en-US" sz="1800" dirty="0" smtClean="0"/>
              <a:t>join swarm node </a:t>
            </a:r>
            <a:r>
              <a:rPr lang="th-TH" sz="1800" dirty="0" smtClean="0"/>
              <a:t>แบบ</a:t>
            </a:r>
            <a:r>
              <a:rPr lang="en-US" sz="1800" dirty="0" smtClean="0"/>
              <a:t> manager</a:t>
            </a:r>
          </a:p>
          <a:p>
            <a:pPr lvl="1"/>
            <a:r>
              <a:rPr lang="en-US" sz="1800" dirty="0" smtClean="0"/>
              <a:t>--secret &lt;string&gt;: </a:t>
            </a:r>
            <a:r>
              <a:rPr lang="th-TH" sz="1800" dirty="0" smtClean="0"/>
              <a:t>กำหนดค่ารหัสผ่านเพื่อใช้ในการเพิ่ม</a:t>
            </a:r>
            <a:r>
              <a:rPr lang="en-US" sz="1800" dirty="0" smtClean="0"/>
              <a:t> node </a:t>
            </a:r>
            <a:r>
              <a:rPr lang="th-TH" sz="1800" dirty="0" smtClean="0"/>
              <a:t>เข้าสู่</a:t>
            </a:r>
            <a:r>
              <a:rPr lang="en-US" sz="1800" dirty="0" smtClean="0"/>
              <a:t> swarm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5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755104"/>
            <a:ext cx="762952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36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ที่ทำงานภายใต้ </a:t>
            </a:r>
            <a:r>
              <a:rPr lang="en-US" sz="2000" dirty="0" smtClean="0"/>
              <a:t>swarm cluster</a:t>
            </a:r>
            <a:r>
              <a:rPr lang="th-TH" sz="2000" dirty="0" smtClean="0"/>
              <a:t> ด้วยคำสั่ง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node ls</a:t>
            </a:r>
            <a:r>
              <a:rPr lang="th-TH" sz="2000" dirty="0" smtClean="0"/>
              <a:t> </a:t>
            </a:r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844824"/>
            <a:ext cx="7488832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564904"/>
            <a:ext cx="80391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2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579296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Option:</a:t>
            </a:r>
            <a:endParaRPr lang="en-US" sz="1800" dirty="0" smtClean="0"/>
          </a:p>
          <a:p>
            <a:pPr lvl="1"/>
            <a:r>
              <a:rPr lang="en-US" sz="1800" dirty="0" smtClean="0"/>
              <a:t>promote &lt;ID&gt;: </a:t>
            </a:r>
            <a:r>
              <a:rPr lang="th-TH" sz="1800" dirty="0" smtClean="0"/>
              <a:t>ทำการ</a:t>
            </a:r>
            <a:r>
              <a:rPr lang="en-US" sz="1800" dirty="0" smtClean="0"/>
              <a:t> </a:t>
            </a:r>
            <a:r>
              <a:rPr lang="en-US" sz="1800" dirty="0" err="1" smtClean="0"/>
              <a:t>promoe</a:t>
            </a:r>
            <a:r>
              <a:rPr lang="en-US" sz="1800" dirty="0" smtClean="0"/>
              <a:t> node </a:t>
            </a:r>
            <a:r>
              <a:rPr lang="th-TH" sz="1800" dirty="0" smtClean="0"/>
              <a:t>จาก </a:t>
            </a:r>
            <a:r>
              <a:rPr lang="en-US" sz="1800" dirty="0" smtClean="0"/>
              <a:t>worker </a:t>
            </a:r>
            <a:r>
              <a:rPr lang="th-TH" sz="1800" dirty="0" smtClean="0"/>
              <a:t>กลายเป็น</a:t>
            </a:r>
            <a:r>
              <a:rPr lang="en-US" sz="1800" dirty="0" smtClean="0"/>
              <a:t> manager</a:t>
            </a:r>
          </a:p>
          <a:p>
            <a:pPr lvl="1"/>
            <a:r>
              <a:rPr lang="en-US" sz="1800" dirty="0" smtClean="0"/>
              <a:t>demote &lt;ID&gt;: </a:t>
            </a:r>
            <a:r>
              <a:rPr lang="th-TH" sz="1800" dirty="0" smtClean="0"/>
              <a:t>ทำการ </a:t>
            </a:r>
            <a:r>
              <a:rPr lang="en-US" sz="1800" dirty="0" err="1" smtClean="0"/>
              <a:t>depromote</a:t>
            </a:r>
            <a:r>
              <a:rPr lang="en-US" sz="1800" dirty="0" smtClean="0"/>
              <a:t> node</a:t>
            </a:r>
            <a:r>
              <a:rPr lang="th-TH" sz="1800" dirty="0" smtClean="0"/>
              <a:t> จาก</a:t>
            </a:r>
            <a:r>
              <a:rPr lang="en-US" sz="1800" dirty="0" smtClean="0"/>
              <a:t> manager </a:t>
            </a:r>
            <a:r>
              <a:rPr lang="th-TH" sz="1800" dirty="0" smtClean="0"/>
              <a:t>กลายเป็น </a:t>
            </a:r>
            <a:r>
              <a:rPr lang="en-US" sz="1800" dirty="0" smtClean="0"/>
              <a:t>worker </a:t>
            </a:r>
            <a:r>
              <a:rPr lang="th-TH" sz="1800" dirty="0" smtClean="0"/>
              <a:t>ปกติ</a:t>
            </a:r>
            <a:endParaRPr lang="en-US" sz="1800" dirty="0" smtClean="0"/>
          </a:p>
          <a:p>
            <a:pPr lvl="1"/>
            <a:r>
              <a:rPr lang="en-US" sz="1800" dirty="0" smtClean="0"/>
              <a:t>Inspect &lt;ID&gt;: </a:t>
            </a:r>
            <a:r>
              <a:rPr lang="th-TH" sz="1800" dirty="0" smtClean="0"/>
              <a:t>ตรวจสอบค่าคอน</a:t>
            </a:r>
            <a:r>
              <a:rPr lang="th-TH" sz="1800" dirty="0" err="1" smtClean="0"/>
              <a:t>ฟิก</a:t>
            </a:r>
            <a:r>
              <a:rPr lang="th-TH" sz="1800" dirty="0" smtClean="0"/>
              <a:t>กูเรชั่นของ </a:t>
            </a:r>
            <a:r>
              <a:rPr lang="en-US" sz="1800" dirty="0" smtClean="0"/>
              <a:t>node</a:t>
            </a:r>
          </a:p>
          <a:p>
            <a:pPr lvl="1"/>
            <a:r>
              <a:rPr lang="en-US" sz="1800" dirty="0" smtClean="0"/>
              <a:t>ls: </a:t>
            </a:r>
            <a:r>
              <a:rPr lang="th-TH" sz="1800" dirty="0" smtClean="0"/>
              <a:t>แสดง </a:t>
            </a:r>
            <a:r>
              <a:rPr lang="en-US" sz="1800" dirty="0" smtClean="0"/>
              <a:t>node </a:t>
            </a:r>
            <a:r>
              <a:rPr lang="th-TH" sz="1800" dirty="0" smtClean="0"/>
              <a:t>ทั้งหมดภายใต้</a:t>
            </a:r>
            <a:r>
              <a:rPr lang="en-US" sz="1800" dirty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swarm cluster</a:t>
            </a:r>
          </a:p>
          <a:p>
            <a:pPr lvl="1"/>
            <a:r>
              <a:rPr lang="en-US" sz="1800" dirty="0" smtClean="0"/>
              <a:t>task &lt;ID&gt;: </a:t>
            </a:r>
            <a:r>
              <a:rPr lang="th-TH" sz="1800" dirty="0" smtClean="0"/>
              <a:t>แสดงงานทั้งหมดที่รันอยู่ภายใต้</a:t>
            </a:r>
            <a:r>
              <a:rPr lang="en-US" sz="1800" dirty="0" smtClean="0"/>
              <a:t> node</a:t>
            </a:r>
            <a:endParaRPr lang="th-TH" sz="1800" dirty="0" smtClean="0"/>
          </a:p>
          <a:p>
            <a:pPr lvl="1"/>
            <a:r>
              <a:rPr lang="en-US" sz="1800" dirty="0" err="1" smtClean="0"/>
              <a:t>rm</a:t>
            </a:r>
            <a:r>
              <a:rPr lang="en-US" sz="1800" dirty="0" smtClean="0"/>
              <a:t> &lt;ID&gt;: </a:t>
            </a:r>
            <a:r>
              <a:rPr lang="th-TH" sz="1800" dirty="0" smtClean="0"/>
              <a:t>ลบ</a:t>
            </a:r>
            <a:r>
              <a:rPr lang="en-US" sz="1800" dirty="0" smtClean="0"/>
              <a:t> node </a:t>
            </a:r>
            <a:r>
              <a:rPr lang="th-TH" sz="1800" dirty="0" smtClean="0"/>
              <a:t>ออกจาก </a:t>
            </a:r>
            <a:r>
              <a:rPr lang="en-US" sz="1800" dirty="0" smtClean="0"/>
              <a:t>swarm cluster</a:t>
            </a:r>
          </a:p>
          <a:p>
            <a:pPr lvl="1"/>
            <a:r>
              <a:rPr lang="en-US" sz="1800" dirty="0" smtClean="0"/>
              <a:t>update &lt;ID&gt;: </a:t>
            </a:r>
            <a:r>
              <a:rPr lang="th-TH" sz="1800" dirty="0" smtClean="0"/>
              <a:t>ทำการ</a:t>
            </a:r>
            <a:r>
              <a:rPr lang="en-US" sz="1800" dirty="0" smtClean="0"/>
              <a:t> update node information</a:t>
            </a:r>
          </a:p>
          <a:p>
            <a:pPr lvl="2"/>
            <a:r>
              <a:rPr lang="en-US" sz="1800" dirty="0" smtClean="0"/>
              <a:t>--availability &lt;status&gt;: </a:t>
            </a:r>
            <a:r>
              <a:rPr lang="th-TH" sz="1800" dirty="0" smtClean="0"/>
              <a:t>อัพเดตสถานะของ </a:t>
            </a:r>
            <a:r>
              <a:rPr lang="en-US" sz="1800" dirty="0" smtClean="0"/>
              <a:t>node (active/pause/drain)</a:t>
            </a:r>
          </a:p>
          <a:p>
            <a:pPr lvl="2"/>
            <a:r>
              <a:rPr lang="en-US" sz="1800" dirty="0" smtClean="0"/>
              <a:t>--label-add &lt;value&gt;: </a:t>
            </a:r>
            <a:r>
              <a:rPr lang="th-TH" sz="1800" dirty="0" smtClean="0"/>
              <a:t>สร้าง</a:t>
            </a:r>
            <a:r>
              <a:rPr lang="en-US" sz="1800" dirty="0"/>
              <a:t> </a:t>
            </a:r>
            <a:r>
              <a:rPr lang="en-US" sz="1800" dirty="0" smtClean="0"/>
              <a:t>custom label</a:t>
            </a:r>
            <a:r>
              <a:rPr lang="th-TH" sz="1800" dirty="0" smtClean="0"/>
              <a:t> เพื่อใช้อ้างอิงให้กับ</a:t>
            </a:r>
            <a:r>
              <a:rPr lang="en-US" sz="1800" dirty="0"/>
              <a:t> </a:t>
            </a:r>
            <a:r>
              <a:rPr lang="en-US" sz="1800" dirty="0" smtClean="0"/>
              <a:t>node </a:t>
            </a:r>
            <a:r>
              <a:rPr lang="th-TH" sz="1800" dirty="0" smtClean="0"/>
              <a:t>สำหรับการรัน</a:t>
            </a:r>
            <a:r>
              <a:rPr lang="en-US" sz="1800" dirty="0"/>
              <a:t> </a:t>
            </a:r>
            <a:r>
              <a:rPr lang="en-US" sz="1800" dirty="0" smtClean="0"/>
              <a:t>service</a:t>
            </a:r>
          </a:p>
          <a:p>
            <a:pPr lvl="2"/>
            <a:r>
              <a:rPr lang="en-US" sz="1800" dirty="0" smtClean="0"/>
              <a:t>--label-remove &lt;value&gt;: </a:t>
            </a:r>
            <a:r>
              <a:rPr lang="th-TH" sz="1800" dirty="0" smtClean="0"/>
              <a:t>ลบ</a:t>
            </a:r>
            <a:r>
              <a:rPr lang="en-US" sz="1800" dirty="0" smtClean="0"/>
              <a:t> custom label </a:t>
            </a:r>
          </a:p>
          <a:p>
            <a:pPr lvl="2"/>
            <a:r>
              <a:rPr lang="en-US" sz="1800" dirty="0" smtClean="0"/>
              <a:t>--role &lt;role&gt;: role of node (worker/manager)</a:t>
            </a:r>
          </a:p>
          <a:p>
            <a:pPr lvl="1"/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66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ขึ้นมาใหม่เพื่อรองรับการสร้าง</a:t>
            </a:r>
            <a:r>
              <a:rPr lang="en-US" sz="2000" dirty="0" smtClean="0"/>
              <a:t> swarm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500" dirty="0" smtClean="0"/>
          </a:p>
          <a:p>
            <a:r>
              <a:rPr lang="th-TH" sz="2000" dirty="0" smtClean="0"/>
              <a:t>ตรวจสอบและบันทึก</a:t>
            </a:r>
            <a:r>
              <a:rPr lang="en-US" sz="2000" dirty="0" smtClean="0"/>
              <a:t> IP Address </a:t>
            </a:r>
            <a:r>
              <a:rPr lang="th-TH" sz="2000" dirty="0" smtClean="0"/>
              <a:t>ของ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 </a:t>
            </a:r>
            <a:r>
              <a:rPr lang="th-TH" sz="2000" dirty="0" smtClean="0"/>
              <a:t>แต่ละเครื่องที่สร้างขึ้น</a:t>
            </a:r>
          </a:p>
          <a:p>
            <a:endParaRPr lang="th-TH" sz="2000" dirty="0"/>
          </a:p>
          <a:p>
            <a:endParaRPr lang="th-TH" sz="900" dirty="0" smtClean="0"/>
          </a:p>
          <a:p>
            <a:r>
              <a:rPr lang="th-TH" sz="2000" dirty="0" smtClean="0"/>
              <a:t>เริ่ม</a:t>
            </a:r>
            <a:r>
              <a:rPr lang="en-US" sz="2000" dirty="0" smtClean="0"/>
              <a:t> initial swarm </a:t>
            </a:r>
            <a:r>
              <a:rPr lang="th-TH" sz="2000" dirty="0" smtClean="0"/>
              <a:t>ที่เครื่อง </a:t>
            </a:r>
            <a:r>
              <a:rPr lang="en-US" sz="2000" dirty="0" smtClean="0"/>
              <a:t>swarm-</a:t>
            </a:r>
            <a:r>
              <a:rPr lang="en-US" sz="2000" dirty="0" err="1" smtClean="0"/>
              <a:t>mng</a:t>
            </a:r>
            <a:r>
              <a:rPr lang="en-US" sz="2000" dirty="0" smtClean="0"/>
              <a:t> </a:t>
            </a:r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628800"/>
            <a:ext cx="7128793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swarm-node1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swarm-node2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4005064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4941168"/>
            <a:ext cx="7128793" cy="7853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init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--secret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--listen-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addr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192.168.99.101:2377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55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 </a:t>
            </a:r>
            <a:r>
              <a:rPr lang="en-US" sz="2000" dirty="0" smtClean="0"/>
              <a:t>Join swarm-node1, swarm-node2</a:t>
            </a:r>
            <a:r>
              <a:rPr lang="th-TH" sz="2000" dirty="0" smtClean="0"/>
              <a:t> เข้าสู่</a:t>
            </a:r>
            <a:r>
              <a:rPr lang="en-US" sz="2000" dirty="0" smtClean="0"/>
              <a:t> swarm cluster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500" dirty="0" smtClean="0"/>
          </a:p>
          <a:p>
            <a:r>
              <a:rPr lang="th-TH" sz="2000" dirty="0" smtClean="0"/>
              <a:t>ตรวจสอบสถานะของ</a:t>
            </a:r>
            <a:r>
              <a:rPr lang="en-US" sz="2000" dirty="0" smtClean="0"/>
              <a:t> swarm </a:t>
            </a:r>
            <a:r>
              <a:rPr lang="th-TH" sz="2000" dirty="0" smtClean="0"/>
              <a:t>หลังจาก </a:t>
            </a:r>
            <a:r>
              <a:rPr lang="en-US" sz="2000" dirty="0" smtClean="0"/>
              <a:t>join node </a:t>
            </a:r>
            <a:r>
              <a:rPr lang="th-TH" sz="2000" dirty="0" smtClean="0"/>
              <a:t>เข้าไปเรียบร้อยแล้ว</a:t>
            </a:r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 join \    </a:t>
            </a:r>
            <a:endParaRPr lang="th-TH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token SWMTKN-1-316tn4xze2w2zi7jpukxjdyoniu18k0onh5ywrxinzmau8t71f-4750wvm6fqxi8lbd3trlw7pk4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  <a:endParaRPr lang="th-TH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 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192.168.99.101:2377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3789040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56" y="4365104"/>
            <a:ext cx="7168728" cy="175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4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สำหรับการสั่งรัน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บน </a:t>
            </a:r>
            <a:r>
              <a:rPr lang="en-US" sz="2000" dirty="0" smtClean="0"/>
              <a:t>swarm </a:t>
            </a:r>
            <a:r>
              <a:rPr lang="th-TH" sz="2000" dirty="0" smtClean="0"/>
              <a:t>ได้มีการเปลี่ยนแปลงรูปแบบใหม่เช่นกัน โดยกำหนดการรัน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ถูกนิยามใหม่ในรูปแบบของคำสั่ง</a:t>
            </a:r>
            <a:r>
              <a:rPr lang="en-US" sz="2000" dirty="0" smtClean="0"/>
              <a:t> “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service”</a:t>
            </a:r>
            <a:r>
              <a:rPr lang="th-TH" sz="2000" dirty="0" smtClean="0"/>
              <a:t> เพื่อนิยามแทนการรันกลุ่มของ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แทนคำสั่ง</a:t>
            </a:r>
            <a:r>
              <a:rPr lang="en-US" sz="2000" dirty="0" smtClean="0"/>
              <a:t> ”</a:t>
            </a:r>
            <a:r>
              <a:rPr lang="en-US" sz="2000" dirty="0" err="1" smtClean="0"/>
              <a:t>docker</a:t>
            </a:r>
            <a:r>
              <a:rPr lang="en-US" sz="2000" dirty="0" smtClean="0"/>
              <a:t> run”</a:t>
            </a:r>
            <a:r>
              <a:rPr lang="th-TH" sz="2000" dirty="0" smtClean="0"/>
              <a:t>​ โดยเราสามารถกำหนดค่าพารามิเตอร์ได้เช่นกัน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2492896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service &lt;action&gt; (create/inspect/tasks/scale/ls/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/update)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2" y="3230389"/>
            <a:ext cx="7488832" cy="774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create --name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4147235"/>
            <a:ext cx="6788845" cy="194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2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52735"/>
            <a:ext cx="8229600" cy="566873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/>
              <a:t>Reference: </a:t>
            </a:r>
            <a:r>
              <a:rPr lang="en-US" sz="1400" dirty="0">
                <a:hlinkClick r:id="rId2"/>
              </a:rPr>
              <a:t>https://docs.docker.com/engine/reference/commandline/service_create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69500" y="3848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836712"/>
            <a:ext cx="5974654" cy="502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4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980728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tasks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2" y="1700808"/>
            <a:ext cx="748883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scale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=5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112" y="2348880"/>
            <a:ext cx="7380312" cy="396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4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980728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inspect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800"/>
            <a:ext cx="9144000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3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980728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update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–name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672332"/>
            <a:ext cx="7962900" cy="204470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899592" y="4005064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4725888"/>
            <a:ext cx="54483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0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52735"/>
            <a:ext cx="8229600" cy="566873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/>
              <a:t>Reference: </a:t>
            </a:r>
            <a:r>
              <a:rPr lang="en-US" sz="1400" dirty="0">
                <a:hlinkClick r:id="rId2"/>
              </a:rPr>
              <a:t>https://docs.docker.com/engine/reference/commandline/service_update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69500" y="3848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360" y="804839"/>
            <a:ext cx="5827968" cy="514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9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692696"/>
            <a:ext cx="7581900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36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52735"/>
            <a:ext cx="8229600" cy="566873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/>
              <a:t>Reference: </a:t>
            </a:r>
            <a:r>
              <a:rPr lang="en-US" sz="1400" dirty="0">
                <a:hlinkClick r:id="rId2"/>
              </a:rPr>
              <a:t>https://docs.docker.com/engine/reference/commandline/service_update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69500" y="3848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792088"/>
            <a:ext cx="5842414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6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สำหรับการสั่งรัน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บน </a:t>
            </a:r>
            <a:r>
              <a:rPr lang="en-US" sz="2000" dirty="0" smtClean="0"/>
              <a:t>swarm </a:t>
            </a:r>
            <a:r>
              <a:rPr lang="th-TH" sz="2000" dirty="0" smtClean="0"/>
              <a:t>ได้มีการเปลี่ยนแปลงรูปแบบใหม่เช่นกัน โดยกำหนดการรัน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ถูกนิยามใหม่ในรูปแบบของคำสั่ง</a:t>
            </a:r>
            <a:r>
              <a:rPr lang="en-US" sz="2000" dirty="0" smtClean="0"/>
              <a:t> “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service”</a:t>
            </a:r>
            <a:r>
              <a:rPr lang="th-TH" sz="2000" dirty="0" smtClean="0"/>
              <a:t> เพื่อนิยามแทนการรันกลุ่มของ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แทนคำสั่ง</a:t>
            </a:r>
            <a:r>
              <a:rPr lang="en-US" sz="2000" dirty="0" smtClean="0"/>
              <a:t> ”</a:t>
            </a:r>
            <a:r>
              <a:rPr lang="en-US" sz="2000" dirty="0" err="1" smtClean="0"/>
              <a:t>docker</a:t>
            </a:r>
            <a:r>
              <a:rPr lang="en-US" sz="2000" dirty="0" smtClean="0"/>
              <a:t> run”</a:t>
            </a:r>
            <a:r>
              <a:rPr lang="th-TH" sz="2000" dirty="0" smtClean="0"/>
              <a:t>​ โดยเราสามารถกำหนดค่าพารามิเตอร์ได้เช่นกัน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2492896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service &lt;action&gt; (create/inspect/tasks/scale/ls/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/update)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2" y="3230389"/>
            <a:ext cx="7488832" cy="774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create --name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5214"/>
          <a:stretch/>
        </p:blipFill>
        <p:spPr>
          <a:xfrm>
            <a:off x="0" y="4221088"/>
            <a:ext cx="9144000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3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service </a:t>
            </a:r>
            <a:r>
              <a:rPr lang="en-US" sz="2000" dirty="0" err="1" smtClean="0"/>
              <a:t>nodejs</a:t>
            </a:r>
            <a:r>
              <a:rPr lang="th-TH" sz="2000" dirty="0" smtClean="0"/>
              <a:t> เพื่อเริ่มทำงานบน </a:t>
            </a:r>
            <a:r>
              <a:rPr lang="en-US" sz="2000" dirty="0" smtClean="0"/>
              <a:t>swarm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r>
              <a:rPr lang="th-TH" sz="2000" dirty="0" smtClean="0"/>
              <a:t>ตรวจสอบสถานะของ</a:t>
            </a:r>
            <a:r>
              <a:rPr lang="en-US" sz="2000" dirty="0" smtClean="0"/>
              <a:t> service </a:t>
            </a:r>
            <a:r>
              <a:rPr lang="th-TH" sz="2000" dirty="0" smtClean="0"/>
              <a:t>หลังจากการสร้าง</a:t>
            </a:r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2852936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ls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tasks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45024"/>
            <a:ext cx="914400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4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</a:t>
            </a:r>
            <a:r>
              <a:rPr lang="en-US" sz="2000" dirty="0" smtClean="0"/>
              <a:t> scale-out service </a:t>
            </a:r>
            <a:r>
              <a:rPr lang="en-US" sz="2000" dirty="0" err="1" smtClean="0"/>
              <a:t>nodejs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scale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=5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tasks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2212"/>
            <a:ext cx="9144000" cy="292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63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Update service name from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</a:t>
            </a:r>
            <a:r>
              <a:rPr lang="en-US" sz="2000" dirty="0" smtClean="0">
                <a:sym typeface="Wingdings"/>
              </a:rPr>
              <a:t> </a:t>
            </a:r>
            <a:r>
              <a:rPr lang="en-US" sz="2000" dirty="0" err="1" smtClean="0">
                <a:sym typeface="Wingdings"/>
              </a:rPr>
              <a:t>nodejsnew</a:t>
            </a:r>
            <a:endParaRPr lang="en-US" sz="2000" dirty="0" smtClean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55108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update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204864"/>
            <a:ext cx="78232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8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Update service limit CPU/reserve CPU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update –reserve-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cpu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2 –limit-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cpu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3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inspect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nodejsnew|more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2276872"/>
            <a:ext cx="8356600" cy="49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2881660"/>
            <a:ext cx="4106292" cy="345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5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Remove service from swarm cluster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55108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3" y="2356905"/>
            <a:ext cx="52451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8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Advance running service on swarm 1.2</a:t>
            </a:r>
          </a:p>
          <a:p>
            <a:pPr lvl="1"/>
            <a:r>
              <a:rPr lang="en-US" sz="1800" dirty="0" smtClean="0"/>
              <a:t>Running with constrain with node</a:t>
            </a:r>
          </a:p>
          <a:p>
            <a:pPr lvl="1"/>
            <a:r>
              <a:rPr lang="en-US" sz="1800" dirty="0" err="1" smtClean="0"/>
              <a:t>node.id</a:t>
            </a:r>
            <a:endParaRPr lang="en-US" sz="1800" dirty="0" smtClean="0"/>
          </a:p>
          <a:p>
            <a:pPr lvl="1"/>
            <a:endParaRPr lang="th-TH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099785"/>
            <a:ext cx="6588224" cy="434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Advance running service on swarm 1.2</a:t>
            </a:r>
          </a:p>
          <a:p>
            <a:pPr lvl="1"/>
            <a:r>
              <a:rPr lang="en-US" sz="1800" dirty="0" smtClean="0"/>
              <a:t>Running with constrain with node</a:t>
            </a:r>
          </a:p>
          <a:p>
            <a:pPr lvl="1"/>
            <a:r>
              <a:rPr lang="en-US" sz="1800" dirty="0" err="1" smtClean="0"/>
              <a:t>node.hostname</a:t>
            </a:r>
            <a:endParaRPr lang="en-US" sz="1800" dirty="0" smtClean="0"/>
          </a:p>
          <a:p>
            <a:pPr lvl="1"/>
            <a:endParaRPr lang="th-TH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872"/>
            <a:ext cx="9144000" cy="170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6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82200" y="2082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966268"/>
            <a:ext cx="6780230" cy="515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9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620688"/>
            <a:ext cx="7572375" cy="581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13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service </a:t>
            </a:r>
            <a:r>
              <a:rPr lang="en-US" sz="2000" dirty="0" err="1" smtClean="0"/>
              <a:t>nodejs</a:t>
            </a:r>
            <a:r>
              <a:rPr lang="th-TH" sz="2000" dirty="0" smtClean="0"/>
              <a:t> เพื่อเริ่มทำงานบน </a:t>
            </a:r>
            <a:r>
              <a:rPr lang="en-US" sz="2000" dirty="0" smtClean="0"/>
              <a:t>swarm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--constraint ‘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node.id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==d4495w8xwhtjrdmadm05dip6x’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--replicas=5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7693"/>
          <a:stretch/>
        </p:blipFill>
        <p:spPr>
          <a:xfrm>
            <a:off x="-13072" y="2440514"/>
            <a:ext cx="9144000" cy="408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3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เปลี่ยน </a:t>
            </a:r>
            <a:r>
              <a:rPr lang="en-US" sz="2000" dirty="0" smtClean="0"/>
              <a:t>constraint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node.id</a:t>
            </a:r>
            <a:r>
              <a:rPr lang="en-US" sz="2000" dirty="0" smtClean="0"/>
              <a:t> </a:t>
            </a:r>
            <a:r>
              <a:rPr lang="th-TH" sz="2000" dirty="0" smtClean="0"/>
              <a:t>ไปเป็น</a:t>
            </a:r>
            <a:r>
              <a:rPr lang="en-US" sz="2000" dirty="0" smtClean="0"/>
              <a:t> </a:t>
            </a:r>
            <a:r>
              <a:rPr lang="en-US" sz="2000" dirty="0" err="1" smtClean="0"/>
              <a:t>node.hostname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smtClean="0">
                <a:solidFill>
                  <a:schemeClr val="tx1"/>
                </a:solidFill>
                <a:sym typeface="Wingdings" pitchFamily="2" charset="2"/>
              </a:rPr>
              <a:t>docker service update --constraint-rm 'node.id==d4495w8xwhtjrdmadm05dip6x' --constraint-add 'node.hostname!=swarm-mng' 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2335"/>
            <a:ext cx="9144000" cy="228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1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ตรวจสอบการทำงานของ</a:t>
            </a:r>
            <a:r>
              <a:rPr lang="en-US" sz="2000" dirty="0" smtClean="0"/>
              <a:t> container </a:t>
            </a:r>
            <a:r>
              <a:rPr lang="th-TH" sz="2000" dirty="0" smtClean="0"/>
              <a:t>ภายใน</a:t>
            </a:r>
            <a:r>
              <a:rPr lang="en-US" sz="2000" dirty="0"/>
              <a:t> </a:t>
            </a:r>
            <a:r>
              <a:rPr lang="en-US" sz="2000" dirty="0" smtClean="0"/>
              <a:t>swarm cluster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4864"/>
            <a:ext cx="9144000" cy="2445701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827583" y="1556792"/>
            <a:ext cx="7200801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tasks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4810535"/>
            <a:ext cx="7200801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6" y="5408088"/>
            <a:ext cx="5002820" cy="43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4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/>
              <a:t>Advance running service on swarm 1.2</a:t>
            </a:r>
          </a:p>
          <a:p>
            <a:pPr lvl="1"/>
            <a:r>
              <a:rPr lang="en-US" sz="1800" dirty="0"/>
              <a:t>Custom label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27583" y="1797794"/>
            <a:ext cx="7200801" cy="4790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update --add-label ’xxx=xxx’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27584" y="2517874"/>
            <a:ext cx="7992888" cy="11271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update --label-add 'storage=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'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update --label-add 'storage=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nvdimm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'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swarm-node1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update --label-add 'storage=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sata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' swarm-node2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27584" y="3814018"/>
            <a:ext cx="7992888" cy="11271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inspect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swarm-mng|grep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storage	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inspect swarm-node1|grep storage	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inspect swarm-node2|grep storage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3251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Advance running service on swarm 1.2</a:t>
            </a:r>
          </a:p>
          <a:p>
            <a:pPr lvl="1"/>
            <a:r>
              <a:rPr lang="en-US" sz="1800" dirty="0" smtClean="0"/>
              <a:t>Custom label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80" y="1916832"/>
            <a:ext cx="84836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6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Advance running service on swarm 1.2</a:t>
            </a:r>
          </a:p>
          <a:p>
            <a:pPr lvl="1"/>
            <a:r>
              <a:rPr lang="en-US" sz="1800" dirty="0" smtClean="0"/>
              <a:t>Custom label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27583" y="1797794"/>
            <a:ext cx="7992889" cy="4790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create --name xxx --add-label ’xxx=xxx’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27584" y="2517874"/>
            <a:ext cx="7992888" cy="69510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--constraint ‘storage==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sata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’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--replicas=5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2690"/>
            <a:ext cx="9144000" cy="250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node.id</a:t>
            </a:r>
            <a:r>
              <a:rPr lang="en-US" sz="2000" dirty="0" smtClean="0"/>
              <a:t> </a:t>
            </a:r>
            <a:r>
              <a:rPr lang="th-TH" sz="2000" dirty="0" smtClean="0"/>
              <a:t>ไปเป็น</a:t>
            </a:r>
            <a:r>
              <a:rPr lang="en-US" sz="2000" dirty="0" smtClean="0"/>
              <a:t> </a:t>
            </a:r>
            <a:r>
              <a:rPr lang="en-US" sz="2000" dirty="0" err="1" smtClean="0"/>
              <a:t>node.hostname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--constraint ‘storage==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sata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’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--replicas=5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2570"/>
            <a:ext cx="9144000" cy="2504582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827584" y="5085184"/>
            <a:ext cx="7200801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1056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เพื่อให้ทุกๆ </a:t>
            </a:r>
            <a:r>
              <a:rPr lang="en-US" sz="2000" dirty="0" smtClean="0"/>
              <a:t>node </a:t>
            </a:r>
            <a:r>
              <a:rPr lang="th-TH" sz="2000" dirty="0" smtClean="0"/>
              <a:t>ภายใต้ </a:t>
            </a:r>
            <a:r>
              <a:rPr lang="en-US" sz="2000" dirty="0" smtClean="0"/>
              <a:t>swarm cluster </a:t>
            </a:r>
            <a:r>
              <a:rPr lang="th-TH" sz="2000" dirty="0" smtClean="0"/>
              <a:t>สามารถมองเห็นกันได้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ได้เตรียมระบบ </a:t>
            </a:r>
            <a:r>
              <a:rPr lang="en-US" sz="2000" dirty="0" smtClean="0"/>
              <a:t>network </a:t>
            </a:r>
            <a:r>
              <a:rPr lang="th-TH" sz="2000" dirty="0" smtClean="0"/>
              <a:t>แบบ </a:t>
            </a:r>
            <a:r>
              <a:rPr lang="en-US" sz="2000" dirty="0" smtClean="0"/>
              <a:t>overlay</a:t>
            </a:r>
            <a:r>
              <a:rPr lang="th-TH" sz="2000" dirty="0" smtClean="0"/>
              <a:t> </a:t>
            </a:r>
          </a:p>
          <a:p>
            <a:r>
              <a:rPr lang="th-TH" sz="2000" dirty="0" smtClean="0"/>
              <a:t>การทำงานของ </a:t>
            </a:r>
            <a:r>
              <a:rPr lang="en-US" sz="2000" dirty="0" smtClean="0"/>
              <a:t>overlay </a:t>
            </a:r>
            <a:r>
              <a:rPr lang="th-TH" sz="2000" dirty="0" smtClean="0"/>
              <a:t>จะอาศัยกลไกของ </a:t>
            </a:r>
            <a:r>
              <a:rPr lang="en-US" sz="2000" dirty="0" smtClean="0"/>
              <a:t>key value store </a:t>
            </a:r>
            <a:r>
              <a:rPr lang="th-TH" sz="2000" dirty="0" smtClean="0"/>
              <a:t>เป็นหลักในการตรวจสอบ</a:t>
            </a:r>
            <a:r>
              <a:rPr lang="en-US" sz="2000" dirty="0" smtClean="0"/>
              <a:t> (Discovery / Network status / IP Address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 descr="https://docs.docker.com/engine/userguide/networking/images/overlay-network-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08920"/>
            <a:ext cx="456050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11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overlay network </a:t>
            </a:r>
            <a:r>
              <a:rPr lang="th-TH" sz="2000" dirty="0" smtClean="0"/>
              <a:t>บน </a:t>
            </a:r>
            <a:r>
              <a:rPr lang="en-US" sz="2000" dirty="0" smtClean="0"/>
              <a:t>swarm manager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network create --driver overlay --subnet=192.168.100.0/24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9408"/>
            <a:ext cx="9144000" cy="208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9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new service</a:t>
            </a:r>
            <a:r>
              <a:rPr lang="th-TH" sz="2000" dirty="0" smtClean="0"/>
              <a:t> เพื่อใช้งาน</a:t>
            </a:r>
            <a:r>
              <a:rPr lang="en-US" sz="2000" dirty="0" smtClean="0"/>
              <a:t> swarm network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12776"/>
            <a:ext cx="7200801" cy="10422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--replicas=2 --network-add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-p 3000:3000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4904"/>
            <a:ext cx="9144000" cy="11669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51914"/>
            <a:ext cx="9144000" cy="10892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13176"/>
            <a:ext cx="9144000" cy="125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5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Life Cycle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Developer</a:t>
            </a:r>
            <a:endParaRPr lang="th-TH" dirty="0" smtClean="0"/>
          </a:p>
          <a:p>
            <a:pPr lvl="1"/>
            <a:r>
              <a:rPr lang="th-TH" sz="1800" dirty="0" smtClean="0"/>
              <a:t>สร้าง </a:t>
            </a:r>
            <a:r>
              <a:rPr lang="en-US" sz="1800" dirty="0" smtClean="0"/>
              <a:t>template </a:t>
            </a:r>
            <a:r>
              <a:rPr lang="th-TH" sz="1800" dirty="0" smtClean="0"/>
              <a:t>สำหรับโปรแกรม</a:t>
            </a:r>
            <a:r>
              <a:rPr lang="en-US" sz="1800" dirty="0" smtClean="0"/>
              <a:t> (build)</a:t>
            </a:r>
          </a:p>
          <a:p>
            <a:pPr lvl="1"/>
            <a:r>
              <a:rPr lang="th-TH" sz="1800" dirty="0" smtClean="0"/>
              <a:t>เริ่มรัน </a:t>
            </a:r>
            <a:r>
              <a:rPr lang="en-US" sz="1800" dirty="0" smtClean="0"/>
              <a:t>template </a:t>
            </a:r>
            <a:r>
              <a:rPr lang="th-TH" sz="1800" dirty="0" smtClean="0"/>
              <a:t>สำหรับพัฒนาโปรแกรม</a:t>
            </a:r>
            <a:r>
              <a:rPr lang="en-US" sz="1800" dirty="0" smtClean="0"/>
              <a:t> (run)</a:t>
            </a:r>
          </a:p>
          <a:p>
            <a:pPr lvl="1"/>
            <a:r>
              <a:rPr lang="th-TH" sz="1800" dirty="0" smtClean="0"/>
              <a:t>พัฒนาเสร็จเรียบร้อย สั่ง </a:t>
            </a:r>
            <a:r>
              <a:rPr lang="en-US" sz="1800" dirty="0" smtClean="0"/>
              <a:t>save version </a:t>
            </a:r>
            <a:r>
              <a:rPr lang="th-TH" sz="1800" dirty="0" smtClean="0"/>
              <a:t>เพื่อเตรียมนำขึ้นใช้งาน </a:t>
            </a:r>
            <a:r>
              <a:rPr lang="en-US" sz="1800" dirty="0" smtClean="0"/>
              <a:t>(commit)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Operation</a:t>
            </a:r>
          </a:p>
          <a:p>
            <a:pPr lvl="1"/>
            <a:r>
              <a:rPr lang="th-TH" sz="1800" dirty="0" smtClean="0"/>
              <a:t>เริ่มรัน</a:t>
            </a:r>
            <a:r>
              <a:rPr lang="en-US" sz="1800" dirty="0" smtClean="0"/>
              <a:t> template </a:t>
            </a:r>
            <a:r>
              <a:rPr lang="th-TH" sz="1800" dirty="0" smtClean="0"/>
              <a:t>ที่ได้รับจาก </a:t>
            </a:r>
            <a:r>
              <a:rPr lang="en-US" sz="1800" dirty="0" smtClean="0"/>
              <a:t>developer (run) </a:t>
            </a:r>
            <a:r>
              <a:rPr lang="th-TH" sz="1800" dirty="0" smtClean="0"/>
              <a:t>บนเครื่อง </a:t>
            </a:r>
            <a:r>
              <a:rPr lang="en-US" sz="1800" dirty="0" smtClean="0"/>
              <a:t>production</a:t>
            </a:r>
          </a:p>
          <a:p>
            <a:pPr lvl="1"/>
            <a:r>
              <a:rPr lang="th-TH" sz="1800" dirty="0" smtClean="0"/>
              <a:t>หยุดการให้บริการโปรแกรม </a:t>
            </a:r>
            <a:r>
              <a:rPr lang="en-US" sz="1800" dirty="0" smtClean="0"/>
              <a:t>(stop, kill)</a:t>
            </a:r>
          </a:p>
          <a:p>
            <a:pPr lvl="1"/>
            <a:r>
              <a:rPr lang="th-TH" sz="1800" dirty="0" smtClean="0"/>
              <a:t>ลบโปรแกรมออกจากเครื่อง</a:t>
            </a:r>
            <a:r>
              <a:rPr lang="en-US" sz="1800" dirty="0" smtClean="0"/>
              <a:t> production (</a:t>
            </a:r>
            <a:r>
              <a:rPr lang="en-US" sz="1800" dirty="0" err="1" smtClean="0"/>
              <a:t>rm</a:t>
            </a:r>
            <a:r>
              <a:rPr lang="en-US" sz="1800" dirty="0" smtClean="0"/>
              <a:t>, </a:t>
            </a:r>
            <a:r>
              <a:rPr lang="en-US" sz="1800" dirty="0" err="1" smtClean="0"/>
              <a:t>rmi</a:t>
            </a:r>
            <a:r>
              <a:rPr lang="en-US" sz="1800" dirty="0" smtClean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4303514"/>
            <a:ext cx="3528392" cy="1861790"/>
          </a:xfrm>
          <a:prstGeom prst="rect">
            <a:avLst/>
          </a:prstGeom>
        </p:spPr>
      </p:pic>
      <p:sp>
        <p:nvSpPr>
          <p:cNvPr id="5" name="AutoShape 2" descr="DevOps-Tools"/>
          <p:cNvSpPr>
            <a:spLocks noChangeAspect="1" noChangeArrowheads="1"/>
          </p:cNvSpPr>
          <p:nvPr/>
        </p:nvSpPr>
        <p:spPr bwMode="auto">
          <a:xfrm>
            <a:off x="190500" y="-2339975"/>
            <a:ext cx="57150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6871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</a:t>
            </a:r>
            <a:r>
              <a:rPr lang="en-US" sz="2000" dirty="0" smtClean="0"/>
              <a:t> IP Address</a:t>
            </a:r>
            <a:r>
              <a:rPr lang="th-TH" sz="2000" dirty="0" smtClean="0"/>
              <a:t> และทดสอบ</a:t>
            </a:r>
            <a:r>
              <a:rPr lang="en-US" sz="2000" dirty="0" smtClean="0"/>
              <a:t> Ping </a:t>
            </a:r>
            <a:r>
              <a:rPr lang="th-TH" sz="2000" dirty="0" smtClean="0"/>
              <a:t>ข้าม</a:t>
            </a:r>
            <a:r>
              <a:rPr lang="en-US" sz="2000" dirty="0" smtClean="0"/>
              <a:t> node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12777"/>
            <a:ext cx="7200801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inspect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nodejs.1.xx|grep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IPAddress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exec nodejs.1.xxx ping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x.x.x.x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872"/>
            <a:ext cx="9144000" cy="294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9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Add redundancy swarm manager in swarm cluster</a:t>
            </a:r>
          </a:p>
          <a:p>
            <a:pPr lvl="1"/>
            <a:r>
              <a:rPr lang="th-TH" sz="1800" dirty="0" smtClean="0"/>
              <a:t>ทำการ</a:t>
            </a:r>
            <a:r>
              <a:rPr lang="en-US" sz="1800" dirty="0" smtClean="0"/>
              <a:t> join node </a:t>
            </a:r>
            <a:r>
              <a:rPr lang="th-TH" sz="1800" dirty="0" smtClean="0"/>
              <a:t>เข้าไปเป็น </a:t>
            </a:r>
            <a:r>
              <a:rPr lang="en-US" sz="1800" dirty="0" smtClean="0"/>
              <a:t>manager swarm cluster </a:t>
            </a:r>
            <a:r>
              <a:rPr lang="th-TH" sz="1800" dirty="0" smtClean="0"/>
              <a:t>ด้วยคำสั่ง</a:t>
            </a:r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r>
              <a:rPr lang="th-TH" sz="1800" dirty="0" smtClean="0"/>
              <a:t>ตรวจสอบค่า </a:t>
            </a:r>
            <a:r>
              <a:rPr lang="en-US" sz="1800" dirty="0" smtClean="0"/>
              <a:t>token</a:t>
            </a:r>
            <a:r>
              <a:rPr lang="th-TH" sz="1800" dirty="0" smtClean="0"/>
              <a:t> เพื่อ </a:t>
            </a:r>
            <a:r>
              <a:rPr lang="en-US" sz="1800" dirty="0" smtClean="0"/>
              <a:t>join swarm</a:t>
            </a:r>
            <a:r>
              <a:rPr lang="th-TH" sz="18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27584" y="1874264"/>
            <a:ext cx="7488832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join --ca-hash &lt;hash&gt; &lt;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of swarm manager: port&gt;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6912"/>
            <a:ext cx="9144000" cy="19140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4" y="5056212"/>
            <a:ext cx="8007300" cy="107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3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/>
              <a:t>Add redundancy swarm manager in swarm cluster</a:t>
            </a:r>
          </a:p>
          <a:p>
            <a:pPr lvl="1"/>
            <a:r>
              <a:rPr lang="th-TH" sz="1800" dirty="0"/>
              <a:t>ทำการ</a:t>
            </a:r>
            <a:r>
              <a:rPr lang="en-US" sz="1800" dirty="0"/>
              <a:t> </a:t>
            </a:r>
            <a:r>
              <a:rPr lang="en-US" sz="1800" dirty="0" smtClean="0"/>
              <a:t>change role node </a:t>
            </a:r>
            <a:r>
              <a:rPr lang="th-TH" sz="1800" dirty="0" smtClean="0"/>
              <a:t>จาก</a:t>
            </a:r>
            <a:r>
              <a:rPr lang="en-US" sz="1800" dirty="0" smtClean="0"/>
              <a:t> worker </a:t>
            </a:r>
            <a:r>
              <a:rPr lang="en-US" sz="1800" dirty="0" smtClean="0">
                <a:sym typeface="Wingdings"/>
              </a:rPr>
              <a:t> manager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916832"/>
            <a:ext cx="7488832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update --role manager &lt;node id&gt;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" y="2636912"/>
            <a:ext cx="86233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3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/>
              <a:t>Add redundancy swarm manager in swarm cluster</a:t>
            </a:r>
          </a:p>
          <a:p>
            <a:pPr lvl="1"/>
            <a:r>
              <a:rPr lang="en-US" sz="1800" dirty="0" smtClean="0"/>
              <a:t>Shutting down major manager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Other will take 5 min. Other manager will select new leader</a:t>
            </a:r>
          </a:p>
          <a:p>
            <a:pPr lvl="1"/>
            <a:endParaRPr lang="th-TH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844824"/>
            <a:ext cx="8051800" cy="226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746976"/>
            <a:ext cx="7446218" cy="141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/>
              <a:t>Add redundancy swarm manager in swarm cluster</a:t>
            </a:r>
          </a:p>
          <a:p>
            <a:pPr lvl="1"/>
            <a:r>
              <a:rPr lang="en-US" sz="1800" dirty="0" smtClean="0"/>
              <a:t>When old swarm-</a:t>
            </a:r>
            <a:r>
              <a:rPr lang="en-US" sz="1800" dirty="0" err="1" smtClean="0"/>
              <a:t>mng</a:t>
            </a:r>
            <a:r>
              <a:rPr lang="en-US" sz="1800" dirty="0" smtClean="0"/>
              <a:t> is back to online. It will back to “Reachable state”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797732"/>
            <a:ext cx="5688632" cy="452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7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Remove </a:t>
            </a:r>
            <a:endParaRPr lang="en-US" sz="2000" dirty="0"/>
          </a:p>
          <a:p>
            <a:pPr lvl="1"/>
            <a:r>
              <a:rPr lang="en-US" sz="1800" dirty="0" smtClean="0"/>
              <a:t>Shutting down major manager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Other will take 5 min. Other manager will select new leader</a:t>
            </a:r>
          </a:p>
          <a:p>
            <a:pPr lvl="1"/>
            <a:endParaRPr lang="th-TH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844824"/>
            <a:ext cx="8051800" cy="226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746976"/>
            <a:ext cx="7446218" cy="141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1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78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Shipyard </a:t>
            </a:r>
            <a:r>
              <a:rPr lang="th-TH" sz="2000" dirty="0" smtClean="0"/>
              <a:t>เป็น</a:t>
            </a:r>
            <a:r>
              <a:rPr lang="en-US" sz="2000" dirty="0" smtClean="0"/>
              <a:t> open source management </a:t>
            </a:r>
            <a:r>
              <a:rPr lang="th-TH" sz="2000" dirty="0" smtClean="0"/>
              <a:t>ที่สามารถใช้บริหารจัดการ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</a:t>
            </a:r>
            <a:r>
              <a:rPr lang="th-TH" sz="2000" dirty="0" smtClean="0"/>
              <a:t>ผ่านหน้า</a:t>
            </a:r>
            <a:r>
              <a:rPr lang="en-US" sz="2000" dirty="0" smtClean="0"/>
              <a:t> GUI web </a:t>
            </a:r>
            <a:r>
              <a:rPr lang="th-TH" sz="2000" dirty="0" smtClean="0"/>
              <a:t>ได้อย่างมีประสิทธิภาพแบบ </a:t>
            </a:r>
            <a:r>
              <a:rPr lang="en-US" sz="2000" dirty="0" smtClean="0"/>
              <a:t>On premise </a:t>
            </a:r>
          </a:p>
          <a:p>
            <a:r>
              <a:rPr lang="th-TH" sz="2000" dirty="0" smtClean="0"/>
              <a:t>การใช้งาน</a:t>
            </a:r>
            <a:r>
              <a:rPr lang="en-US" sz="2000" dirty="0" smtClean="0"/>
              <a:t> shipyard </a:t>
            </a:r>
            <a:r>
              <a:rPr lang="th-TH" sz="2000" dirty="0" smtClean="0"/>
              <a:t>จะใช้การ</a:t>
            </a:r>
            <a:r>
              <a:rPr lang="en-US" sz="2000" dirty="0" smtClean="0"/>
              <a:t> curl install </a:t>
            </a:r>
            <a:r>
              <a:rPr lang="th-TH" sz="2000" dirty="0" smtClean="0"/>
              <a:t>ผ่านหน้าเว็บ</a:t>
            </a:r>
            <a:endParaRPr lang="en-US" sz="2000" dirty="0" smtClean="0"/>
          </a:p>
          <a:p>
            <a:r>
              <a:rPr lang="en-US" sz="2000" dirty="0"/>
              <a:t>curl -</a:t>
            </a:r>
            <a:r>
              <a:rPr lang="en-US" sz="2000" dirty="0" err="1"/>
              <a:t>sSL</a:t>
            </a:r>
            <a:r>
              <a:rPr lang="en-US" sz="2000" dirty="0"/>
              <a:t> https://shipyard-</a:t>
            </a:r>
            <a:r>
              <a:rPr lang="en-US" sz="2000" dirty="0" err="1"/>
              <a:t>project.com</a:t>
            </a:r>
            <a:r>
              <a:rPr lang="en-US" sz="2000" dirty="0"/>
              <a:t>/deploy | </a:t>
            </a:r>
            <a:r>
              <a:rPr lang="en-US" sz="2000" dirty="0" err="1" smtClean="0"/>
              <a:t>sh</a:t>
            </a:r>
            <a:r>
              <a:rPr lang="en-US" sz="2000" dirty="0" smtClean="0"/>
              <a:t> </a:t>
            </a:r>
            <a:r>
              <a:rPr lang="en-US" sz="2000" dirty="0"/>
              <a:t>-</a:t>
            </a:r>
            <a:r>
              <a:rPr lang="en-US" sz="2000" dirty="0" smtClean="0"/>
              <a:t>s 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360" y="3033625"/>
            <a:ext cx="5724128" cy="334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32545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908720"/>
            <a:ext cx="6534457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77460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Shipyard </a:t>
            </a:r>
            <a:r>
              <a:rPr lang="en-US" dirty="0" smtClean="0"/>
              <a:t>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48" y="908720"/>
            <a:ext cx="8244408" cy="550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4613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Life Cycle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AutoShape 2" descr="DevOps-Tools"/>
          <p:cNvSpPr>
            <a:spLocks noChangeAspect="1" noChangeArrowheads="1"/>
          </p:cNvSpPr>
          <p:nvPr/>
        </p:nvSpPr>
        <p:spPr bwMode="auto">
          <a:xfrm>
            <a:off x="190500" y="-2339975"/>
            <a:ext cx="57150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2050" name="Picture 2" descr="DevOps-Tool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68760"/>
            <a:ext cx="8064896" cy="436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25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177" y="908720"/>
            <a:ext cx="6959646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73294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909" y="908720"/>
            <a:ext cx="7054181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4734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1124744"/>
            <a:ext cx="91059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06515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Recapture for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Dockerfile</a:t>
            </a:r>
            <a:r>
              <a:rPr lang="en-US" dirty="0"/>
              <a:t> and </a:t>
            </a:r>
            <a:r>
              <a:rPr lang="en-US" dirty="0" smtClean="0"/>
              <a:t>Build</a:t>
            </a:r>
          </a:p>
          <a:p>
            <a:r>
              <a:rPr lang="en-US" dirty="0" smtClean="0"/>
              <a:t>Compose</a:t>
            </a:r>
            <a:endParaRPr lang="en-US" dirty="0"/>
          </a:p>
          <a:p>
            <a:r>
              <a:rPr lang="en-US" dirty="0"/>
              <a:t>Registry</a:t>
            </a:r>
          </a:p>
          <a:p>
            <a:r>
              <a:rPr lang="en-US" dirty="0"/>
              <a:t>Swarm</a:t>
            </a:r>
          </a:p>
          <a:p>
            <a:pPr lvl="1"/>
            <a:r>
              <a:rPr lang="en-US" dirty="0"/>
              <a:t>Conceptual of Swarm</a:t>
            </a:r>
          </a:p>
          <a:p>
            <a:pPr lvl="1"/>
            <a:r>
              <a:rPr lang="en-US" dirty="0"/>
              <a:t>Service Discovery</a:t>
            </a:r>
          </a:p>
          <a:p>
            <a:pPr lvl="1"/>
            <a:r>
              <a:rPr lang="en-US" dirty="0"/>
              <a:t>Container Scheduling</a:t>
            </a:r>
          </a:p>
          <a:p>
            <a:pPr lvl="1"/>
            <a:r>
              <a:rPr lang="en-US" dirty="0"/>
              <a:t>Container Load balance</a:t>
            </a:r>
          </a:p>
          <a:p>
            <a:pPr lvl="1"/>
            <a:r>
              <a:rPr lang="en-US" dirty="0"/>
              <a:t>High Availability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Swarm 1.12</a:t>
            </a:r>
            <a:endParaRPr lang="en-US" dirty="0"/>
          </a:p>
          <a:p>
            <a:r>
              <a:rPr lang="en-US" sz="2600" dirty="0" smtClean="0"/>
              <a:t>Shipyard </a:t>
            </a:r>
            <a:r>
              <a:rPr lang="en-US" sz="2600" dirty="0"/>
              <a:t>for Docker</a:t>
            </a:r>
          </a:p>
          <a:p>
            <a:r>
              <a:rPr lang="en-US" sz="2600" dirty="0"/>
              <a:t>Q&amp;A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36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"/>
            <a:ext cx="9152234" cy="6099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936" y="1052736"/>
            <a:ext cx="4608512" cy="2736304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Q&amp;A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endParaRPr lang="th-TH" sz="4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5013176"/>
            <a:ext cx="4460378" cy="870992"/>
          </a:xfrm>
          <a:solidFill>
            <a:srgbClr val="00B0F0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Praparn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Luengphoonlap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Email: eva10409@gmail.com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3267075" cy="1306830"/>
          </a:xfrm>
          <a:prstGeom prst="rect">
            <a:avLst/>
          </a:prstGeom>
        </p:spPr>
      </p:pic>
      <p:sp>
        <p:nvSpPr>
          <p:cNvPr id="4" name="AutoShape 2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9" name="AutoShape 4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342900" y="-18510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0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495300" y="-16986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032" name="Picture 8" descr="http://blog.arungupta.me/wp-content/uploads/2015/11/docker-swarm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44700"/>
            <a:ext cx="2047200" cy="28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84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Architecture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91264" cy="5073427"/>
          </a:xfrm>
        </p:spPr>
        <p:txBody>
          <a:bodyPr>
            <a:normAutofit/>
          </a:bodyPr>
          <a:lstStyle/>
          <a:p>
            <a:pPr marL="0" indent="0">
              <a:buFontTx/>
              <a:buNone/>
              <a:defRPr/>
            </a:pPr>
            <a:r>
              <a:rPr lang="en-US" altLang="en-US" sz="2000" dirty="0"/>
              <a:t>•  </a:t>
            </a:r>
            <a:r>
              <a:rPr lang="en-US" altLang="en-US" sz="2000" dirty="0" err="1"/>
              <a:t>Docker</a:t>
            </a:r>
            <a:r>
              <a:rPr lang="en-US" altLang="en-US" sz="2000" dirty="0"/>
              <a:t> Engine  </a:t>
            </a:r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     –   </a:t>
            </a:r>
            <a:r>
              <a:rPr lang="en-US" altLang="en-US" sz="2000" dirty="0" err="1" smtClean="0"/>
              <a:t>Docker</a:t>
            </a:r>
            <a:r>
              <a:rPr lang="en-US" altLang="en-US" sz="2000" dirty="0" smtClean="0"/>
              <a:t> Client</a:t>
            </a:r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	</a:t>
            </a:r>
            <a:r>
              <a:rPr lang="en-US" altLang="en-US" sz="2000" dirty="0" smtClean="0"/>
              <a:t> (CLI &amp; GUI)</a:t>
            </a:r>
            <a:endParaRPr lang="en-US" altLang="en-US" sz="2000" dirty="0"/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     –   </a:t>
            </a:r>
            <a:r>
              <a:rPr lang="en-US" altLang="en-US" sz="2000" dirty="0" err="1"/>
              <a:t>Docker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Daemon</a:t>
            </a:r>
          </a:p>
          <a:p>
            <a:pPr marL="0" indent="0">
              <a:buFontTx/>
              <a:buNone/>
              <a:defRPr/>
            </a:pPr>
            <a:endParaRPr lang="en-US" altLang="en-US" sz="2000" dirty="0"/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•  </a:t>
            </a:r>
            <a:r>
              <a:rPr lang="en-US" altLang="en-US" sz="2000" dirty="0" err="1" smtClean="0"/>
              <a:t>Docker</a:t>
            </a:r>
            <a:r>
              <a:rPr lang="en-US" altLang="en-US" sz="2000" dirty="0" smtClean="0"/>
              <a:t> </a:t>
            </a:r>
            <a:r>
              <a:rPr lang="en-US" altLang="en-US" sz="2000" dirty="0"/>
              <a:t>Hub  </a:t>
            </a:r>
            <a:endParaRPr lang="en-US" altLang="en-US" sz="2000" dirty="0" smtClean="0"/>
          </a:p>
          <a:p>
            <a:pPr marL="0" indent="0">
              <a:buFontTx/>
              <a:buNone/>
              <a:defRPr/>
            </a:pPr>
            <a:r>
              <a:rPr lang="en-US" altLang="en-US" sz="2000" dirty="0" smtClean="0"/>
              <a:t>     –   Cloud service  </a:t>
            </a:r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 </a:t>
            </a:r>
            <a:r>
              <a:rPr lang="en-US" altLang="en-US" sz="2000" dirty="0" smtClean="0"/>
              <a:t>    </a:t>
            </a:r>
            <a:r>
              <a:rPr lang="en-US" altLang="en-US" sz="2000" dirty="0"/>
              <a:t>–   </a:t>
            </a:r>
            <a:r>
              <a:rPr lang="en-US" altLang="en-US" sz="2000" dirty="0" smtClean="0"/>
              <a:t>Private Registry</a:t>
            </a:r>
          </a:p>
          <a:p>
            <a:pPr marL="0" indent="0">
              <a:buFontTx/>
              <a:buNone/>
              <a:defRPr/>
            </a:pPr>
            <a:endParaRPr lang="en-US" altLang="en-US" sz="2000" dirty="0" smtClean="0"/>
          </a:p>
          <a:p>
            <a:pPr>
              <a:defRPr/>
            </a:pPr>
            <a:r>
              <a:rPr lang="en-IN" sz="2000" dirty="0" err="1" smtClean="0"/>
              <a:t>Docker</a:t>
            </a:r>
            <a:r>
              <a:rPr lang="en-IN" sz="2000" dirty="0" smtClean="0"/>
              <a:t> images</a:t>
            </a:r>
          </a:p>
          <a:p>
            <a:pPr>
              <a:defRPr/>
            </a:pPr>
            <a:endParaRPr lang="en-IN" sz="2000" dirty="0"/>
          </a:p>
          <a:p>
            <a:pPr>
              <a:defRPr/>
            </a:pPr>
            <a:r>
              <a:rPr lang="en-IN" sz="2000" dirty="0" err="1"/>
              <a:t>Docker</a:t>
            </a:r>
            <a:r>
              <a:rPr lang="en-IN" sz="2000" dirty="0"/>
              <a:t> containers</a:t>
            </a:r>
            <a:endParaRPr lang="en-US" altLang="en-US" sz="2000" dirty="0"/>
          </a:p>
          <a:p>
            <a:pPr>
              <a:defRPr/>
            </a:pPr>
            <a:endParaRPr lang="en-US" altLang="en-US" dirty="0"/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5936" y="1092753"/>
            <a:ext cx="5040560" cy="20482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0054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Cool of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รวบรวมทุกสิ่งที่จำเป็นต้องใช้ในการรันโปรแกรมไว้ใต้ </a:t>
            </a:r>
            <a:r>
              <a:rPr lang="en-US" sz="2000" dirty="0" smtClean="0"/>
              <a:t>container</a:t>
            </a:r>
            <a:r>
              <a:rPr lang="th-TH" sz="2000" dirty="0" smtClean="0"/>
              <a:t> </a:t>
            </a:r>
            <a:r>
              <a:rPr lang="en-US" sz="2000" dirty="0" smtClean="0"/>
              <a:t>(component, library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</a:p>
          <a:p>
            <a:r>
              <a:rPr lang="th-TH" sz="2000" dirty="0" smtClean="0"/>
              <a:t>ขนาดไฟล์</a:t>
            </a:r>
            <a:r>
              <a:rPr lang="en-US" sz="2000" dirty="0" smtClean="0"/>
              <a:t> container </a:t>
            </a:r>
            <a:r>
              <a:rPr lang="th-TH" sz="2000" dirty="0" smtClean="0"/>
              <a:t>มีขนาดเล็กมาก (เทียบกับขนาดไฟล์ของ</a:t>
            </a:r>
            <a:r>
              <a:rPr lang="en-US" sz="2000" dirty="0" smtClean="0"/>
              <a:t> virtual machine </a:t>
            </a:r>
            <a:r>
              <a:rPr lang="th-TH" sz="2000" dirty="0" smtClean="0"/>
              <a:t>หรือ </a:t>
            </a:r>
            <a:r>
              <a:rPr lang="en-US" sz="2000" dirty="0" err="1" smtClean="0"/>
              <a:t>os</a:t>
            </a:r>
            <a:r>
              <a:rPr lang="en-US" sz="2000" dirty="0" smtClean="0"/>
              <a:t>)</a:t>
            </a:r>
            <a:endParaRPr lang="th-TH" sz="2000" dirty="0" smtClean="0"/>
          </a:p>
          <a:p>
            <a:r>
              <a:rPr lang="th-TH" sz="2000" dirty="0" smtClean="0"/>
              <a:t>มี </a:t>
            </a:r>
            <a:r>
              <a:rPr lang="en-US" sz="2000" dirty="0"/>
              <a:t>o</a:t>
            </a:r>
            <a:r>
              <a:rPr lang="en-US" sz="2000" dirty="0" smtClean="0"/>
              <a:t>verhead </a:t>
            </a:r>
            <a:r>
              <a:rPr lang="th-TH" sz="2000" dirty="0" smtClean="0"/>
              <a:t>ในการรันโปรแกรมทรัพยากรต่ำ</a:t>
            </a:r>
          </a:p>
          <a:p>
            <a:r>
              <a:rPr lang="th-TH" sz="2000" dirty="0" smtClean="0"/>
              <a:t>ลดระยะเวลาในการติดตั้งและทดสอบโปรแกรม</a:t>
            </a:r>
            <a:endParaRPr lang="th-TH" sz="2000" b="1" dirty="0" smtClean="0"/>
          </a:p>
          <a:p>
            <a:r>
              <a:rPr lang="th-TH" sz="2000" dirty="0" smtClean="0"/>
              <a:t>ส่งมอบโปรแกรมไปทำงานบนเครื่องแม่ข่าย</a:t>
            </a:r>
            <a:r>
              <a:rPr lang="en-US" sz="2000" dirty="0" smtClean="0"/>
              <a:t> production</a:t>
            </a:r>
            <a:r>
              <a:rPr lang="th-TH" sz="2000" dirty="0" smtClean="0"/>
              <a:t> ได้โดยไม่มีความจำเป็นต้องปรับแต่งระบบใหม่ </a:t>
            </a:r>
            <a:r>
              <a:rPr lang="en-US" sz="2000" dirty="0" smtClean="0"/>
              <a:t>(zero configure)</a:t>
            </a:r>
            <a:endParaRPr lang="th-TH" sz="2000" dirty="0" smtClean="0"/>
          </a:p>
          <a:p>
            <a:r>
              <a:rPr lang="th-TH" sz="2000" dirty="0" smtClean="0"/>
              <a:t>สามารถรันโปรแกรมได้บนเครื่องแม่ข่ายทุกๆระบบปฎิบัติการฯ ที่ติดตั้ง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</a:t>
            </a:r>
          </a:p>
          <a:p>
            <a:r>
              <a:rPr lang="th-TH" sz="2000" dirty="0" smtClean="0"/>
              <a:t>สามารถ </a:t>
            </a:r>
            <a:r>
              <a:rPr lang="en-US" sz="2000" dirty="0" smtClean="0"/>
              <a:t>scale-out</a:t>
            </a:r>
            <a:r>
              <a:rPr lang="th-TH" sz="2000" dirty="0" smtClean="0"/>
              <a:t> ได้ง่ายในอนาคต</a:t>
            </a:r>
          </a:p>
          <a:p>
            <a:r>
              <a:rPr lang="en-US" sz="2000" dirty="0" smtClean="0"/>
              <a:t>World open for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!!!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06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Dockerfile</a:t>
            </a:r>
            <a:r>
              <a:rPr lang="en-US" dirty="0"/>
              <a:t> and </a:t>
            </a:r>
            <a:r>
              <a:rPr lang="en-US" dirty="0" smtClean="0"/>
              <a:t>Build</a:t>
            </a:r>
          </a:p>
          <a:p>
            <a:r>
              <a:rPr lang="en-US" dirty="0" smtClean="0"/>
              <a:t>Compose</a:t>
            </a:r>
          </a:p>
          <a:p>
            <a:r>
              <a:rPr lang="en-US" dirty="0" smtClean="0"/>
              <a:t>Registry</a:t>
            </a:r>
          </a:p>
          <a:p>
            <a:r>
              <a:rPr lang="en-US" dirty="0" smtClean="0"/>
              <a:t>Swarm &amp; Swarm 1.12</a:t>
            </a:r>
          </a:p>
          <a:p>
            <a:pPr lvl="1"/>
            <a:r>
              <a:rPr lang="en-US" dirty="0" smtClean="0"/>
              <a:t>Conceptual of Swarm</a:t>
            </a:r>
          </a:p>
          <a:p>
            <a:pPr lvl="1"/>
            <a:r>
              <a:rPr lang="en-US" dirty="0" smtClean="0"/>
              <a:t>Service Discovery</a:t>
            </a:r>
          </a:p>
          <a:p>
            <a:pPr lvl="1"/>
            <a:r>
              <a:rPr lang="en-US" dirty="0" smtClean="0"/>
              <a:t>Container Scheduling</a:t>
            </a:r>
          </a:p>
          <a:p>
            <a:pPr lvl="1"/>
            <a:r>
              <a:rPr lang="en-US" dirty="0" smtClean="0"/>
              <a:t>Container Load balance</a:t>
            </a:r>
          </a:p>
          <a:p>
            <a:pPr lvl="1"/>
            <a:r>
              <a:rPr lang="en-US" dirty="0" smtClean="0"/>
              <a:t>High Availability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Swarm 1.12</a:t>
            </a:r>
          </a:p>
          <a:p>
            <a:r>
              <a:rPr lang="en-US" sz="2600" dirty="0" smtClean="0"/>
              <a:t>Shipyard for Docker</a:t>
            </a:r>
          </a:p>
          <a:p>
            <a:r>
              <a:rPr lang="en-US" sz="2600" dirty="0" smtClean="0"/>
              <a:t>Q&amp;A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3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Separate of Concern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976664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9144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705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VMWare</a:t>
            </a:r>
            <a:endParaRPr lang="th-TH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th-T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2" descr="Screen Shot 2014-12-16 at 2.08.45 P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4" y="1268760"/>
            <a:ext cx="9094787" cy="453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630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VMWare</a:t>
            </a:r>
            <a:endParaRPr lang="th-TH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761" y="1265528"/>
            <a:ext cx="6190477" cy="464761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3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Version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52736"/>
            <a:ext cx="8254632" cy="371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4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1.11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 smtClean="0"/>
              <a:t>Docker Engine</a:t>
            </a:r>
          </a:p>
          <a:p>
            <a:pPr lvl="1"/>
            <a:r>
              <a:rPr lang="th-TH" sz="1800" dirty="0" smtClean="0"/>
              <a:t>ปรับ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-daemon </a:t>
            </a:r>
            <a:r>
              <a:rPr lang="th-TH" sz="1800" dirty="0" smtClean="0"/>
              <a:t>ในการรัน</a:t>
            </a:r>
            <a:r>
              <a:rPr lang="th-TH" sz="1800" dirty="0"/>
              <a:t> </a:t>
            </a:r>
            <a:r>
              <a:rPr lang="en-US" sz="1800" dirty="0" smtClean="0"/>
              <a:t>container </a:t>
            </a:r>
            <a:r>
              <a:rPr lang="th-TH" sz="1800" dirty="0" smtClean="0"/>
              <a:t>ใหม่เป็น </a:t>
            </a:r>
            <a:r>
              <a:rPr lang="en-US" sz="1800" dirty="0" smtClean="0"/>
              <a:t>“Contained / </a:t>
            </a:r>
            <a:r>
              <a:rPr lang="en-US" sz="1800" dirty="0" err="1" smtClean="0"/>
              <a:t>RunC</a:t>
            </a:r>
            <a:r>
              <a:rPr lang="en-US" sz="1800" dirty="0" smtClean="0"/>
              <a:t>” </a:t>
            </a:r>
            <a:r>
              <a:rPr lang="th-TH" sz="1800" dirty="0" smtClean="0"/>
              <a:t>ตามมาตรฐาน </a:t>
            </a:r>
            <a:r>
              <a:rPr lang="en-US" sz="1800" dirty="0" smtClean="0"/>
              <a:t>Open Container Initiative (OCI)</a:t>
            </a:r>
            <a:r>
              <a:rPr lang="th-TH" sz="1800" dirty="0" smtClean="0"/>
              <a:t> เพื่อรองรับการทำงานระดับ</a:t>
            </a:r>
            <a:r>
              <a:rPr lang="en-US" sz="1800" dirty="0" smtClean="0"/>
              <a:t> Enterprise (Start container 1000 concurrent / 126 – 140 containers per second)</a:t>
            </a:r>
          </a:p>
          <a:p>
            <a:pPr lvl="1"/>
            <a:r>
              <a:rPr lang="th-TH" sz="1800" dirty="0" smtClean="0"/>
              <a:t>เพิ่มเติม </a:t>
            </a:r>
            <a:r>
              <a:rPr lang="en-US" sz="1800" dirty="0" err="1" smtClean="0"/>
              <a:t>RunC</a:t>
            </a:r>
            <a:r>
              <a:rPr lang="en-US" sz="1800" dirty="0" smtClean="0"/>
              <a:t> tool </a:t>
            </a:r>
            <a:r>
              <a:rPr lang="th-TH" sz="1800" dirty="0" smtClean="0"/>
              <a:t>สำหรับ </a:t>
            </a:r>
            <a:r>
              <a:rPr lang="en-US" sz="1800" dirty="0" smtClean="0"/>
              <a:t>CLI </a:t>
            </a:r>
            <a:r>
              <a:rPr lang="th-TH" sz="1800" dirty="0" smtClean="0"/>
              <a:t>เพื่อทำการ </a:t>
            </a:r>
            <a:r>
              <a:rPr lang="en-US" sz="1800" dirty="0" smtClean="0"/>
              <a:t>customize container </a:t>
            </a:r>
            <a:r>
              <a:rPr lang="th-TH" sz="1800" dirty="0" smtClean="0"/>
              <a:t>ในการรันได้</a:t>
            </a:r>
          </a:p>
          <a:p>
            <a:pPr lvl="1"/>
            <a:r>
              <a:rPr lang="th-TH" sz="1800" dirty="0" smtClean="0"/>
              <a:t>แยกชั้นการทำงานระหว่าง</a:t>
            </a:r>
            <a:r>
              <a:rPr lang="en-US" sz="1800" dirty="0" smtClean="0"/>
              <a:t> Container / Docker-Engine </a:t>
            </a:r>
            <a:r>
              <a:rPr lang="th-TH" sz="1800" dirty="0" smtClean="0"/>
              <a:t>ออกจากกันทำให้สามารถ </a:t>
            </a:r>
            <a:r>
              <a:rPr lang="en-US" sz="1800" dirty="0" smtClean="0"/>
              <a:t>maintenance </a:t>
            </a:r>
            <a:r>
              <a:rPr lang="th-TH" sz="1800" dirty="0" smtClean="0"/>
              <a:t>ได้อย่างอิสระ</a:t>
            </a:r>
          </a:p>
          <a:p>
            <a:pPr lvl="1"/>
            <a:r>
              <a:rPr lang="th-TH" sz="1800" dirty="0" smtClean="0"/>
              <a:t>เพิ่มเติม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inspect </a:t>
            </a:r>
            <a:r>
              <a:rPr lang="th-TH" sz="1800" dirty="0" smtClean="0"/>
              <a:t>เพื่อแสดงสถานะของ </a:t>
            </a:r>
            <a:r>
              <a:rPr lang="en-US" sz="1800" dirty="0" smtClean="0"/>
              <a:t>container (</a:t>
            </a:r>
            <a:r>
              <a:rPr lang="th-TH" sz="1800" dirty="0" smtClean="0"/>
              <a:t>กรณีใช้</a:t>
            </a:r>
            <a:r>
              <a:rPr lang="en-US" sz="1800" dirty="0" smtClean="0"/>
              <a:t> API)</a:t>
            </a:r>
          </a:p>
          <a:p>
            <a:endParaRPr lang="en-US" sz="2000" dirty="0" smtClean="0"/>
          </a:p>
          <a:p>
            <a:r>
              <a:rPr lang="en-US" sz="2000" dirty="0" smtClean="0"/>
              <a:t>Docker </a:t>
            </a:r>
            <a:r>
              <a:rPr lang="en-US" sz="2000" dirty="0"/>
              <a:t>Network</a:t>
            </a:r>
          </a:p>
          <a:p>
            <a:pPr lvl="1"/>
            <a:r>
              <a:rPr lang="th-TH" sz="1800" dirty="0" smtClean="0"/>
              <a:t>รองรับการทำ </a:t>
            </a:r>
            <a:r>
              <a:rPr lang="en-US" sz="1800" dirty="0" err="1" smtClean="0"/>
              <a:t>Dns</a:t>
            </a:r>
            <a:r>
              <a:rPr lang="en-US" sz="1800" dirty="0" smtClean="0"/>
              <a:t> round-robin (container level)</a:t>
            </a:r>
          </a:p>
          <a:p>
            <a:pPr lvl="1"/>
            <a:r>
              <a:rPr lang="en-US" sz="1800" dirty="0" smtClean="0"/>
              <a:t>VLAN support (Experiment)</a:t>
            </a:r>
          </a:p>
          <a:p>
            <a:pPr lvl="1"/>
            <a:r>
              <a:rPr lang="en-US" sz="1800" dirty="0" smtClean="0"/>
              <a:t>IPV6 resolve </a:t>
            </a:r>
            <a:r>
              <a:rPr lang="th-TH" sz="1800" dirty="0" smtClean="0"/>
              <a:t>ผ่าน</a:t>
            </a:r>
            <a:r>
              <a:rPr lang="en-US" sz="1800" dirty="0" smtClean="0"/>
              <a:t> DNS </a:t>
            </a:r>
            <a:r>
              <a:rPr lang="th-TH" sz="1800" dirty="0" smtClean="0"/>
              <a:t>ได้ </a:t>
            </a:r>
            <a:r>
              <a:rPr lang="en-US" sz="1800" dirty="0" smtClean="0"/>
              <a:t>(AAAA records)</a:t>
            </a:r>
          </a:p>
          <a:p>
            <a:pPr lvl="1"/>
            <a:r>
              <a:rPr lang="en-US" sz="1800" dirty="0" smtClean="0"/>
              <a:t>Label Network / storage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Swarm (1.2)</a:t>
            </a:r>
          </a:p>
          <a:p>
            <a:pPr lvl="1"/>
            <a:r>
              <a:rPr lang="th-TH" sz="1800" dirty="0" smtClean="0"/>
              <a:t>ทำการ </a:t>
            </a:r>
            <a:r>
              <a:rPr lang="en-US" sz="1800" dirty="0" smtClean="0"/>
              <a:t>restart container </a:t>
            </a:r>
            <a:r>
              <a:rPr lang="th-TH" sz="1800" dirty="0" smtClean="0"/>
              <a:t>อัตโนมัตเมื่อตรวจสอบพบ </a:t>
            </a:r>
            <a:r>
              <a:rPr lang="en-US" sz="1800" dirty="0" smtClean="0"/>
              <a:t>node fail (production)</a:t>
            </a:r>
            <a:endParaRPr lang="en-US" sz="1200" dirty="0" smtClean="0"/>
          </a:p>
          <a:p>
            <a:pPr lvl="1"/>
            <a:r>
              <a:rPr lang="th-TH" sz="2000" dirty="0" smtClean="0"/>
              <a:t>ปรับปรุง </a:t>
            </a:r>
            <a:r>
              <a:rPr lang="en-US" sz="2000" dirty="0" smtClean="0"/>
              <a:t>error message </a:t>
            </a:r>
            <a:r>
              <a:rPr lang="th-TH" sz="2000" dirty="0" smtClean="0"/>
              <a:t>ในการทำงานของ </a:t>
            </a:r>
            <a:r>
              <a:rPr lang="en-US" sz="2000" dirty="0" smtClean="0"/>
              <a:t>swarm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31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1.11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Docker-Machine</a:t>
            </a:r>
          </a:p>
          <a:p>
            <a:pPr lvl="1"/>
            <a:r>
              <a:rPr lang="th-TH" sz="1800" dirty="0" smtClean="0"/>
              <a:t>ปรับปรุง </a:t>
            </a:r>
            <a:r>
              <a:rPr lang="en-US" sz="1800" dirty="0" smtClean="0"/>
              <a:t>Plugin </a:t>
            </a:r>
            <a:r>
              <a:rPr lang="th-TH" sz="1800" dirty="0" smtClean="0"/>
              <a:t>ในการทำงานร่วมกับ </a:t>
            </a:r>
            <a:r>
              <a:rPr lang="en-US" sz="1800" dirty="0" smtClean="0"/>
              <a:t>cloud (Azure, </a:t>
            </a:r>
            <a:r>
              <a:rPr lang="en-US" sz="1800" dirty="0" err="1" smtClean="0"/>
              <a:t>Digitalocean</a:t>
            </a:r>
            <a:r>
              <a:rPr lang="en-US" sz="1800" dirty="0" smtClean="0"/>
              <a:t>, AmazonC2, Google </a:t>
            </a:r>
            <a:r>
              <a:rPr lang="en-US" sz="1800" dirty="0" err="1" smtClean="0"/>
              <a:t>etc</a:t>
            </a:r>
            <a:r>
              <a:rPr lang="en-US" sz="1800" dirty="0" smtClean="0"/>
              <a:t>)</a:t>
            </a:r>
          </a:p>
          <a:p>
            <a:pPr lvl="1"/>
            <a:r>
              <a:rPr lang="th-TH" sz="1800" dirty="0" smtClean="0"/>
              <a:t>เพิ่มคำสั่งบน </a:t>
            </a:r>
            <a:r>
              <a:rPr lang="en-US" sz="1800" dirty="0" smtClean="0"/>
              <a:t>on premise </a:t>
            </a:r>
            <a:r>
              <a:rPr lang="th-TH" sz="1800" dirty="0" smtClean="0"/>
              <a:t>สำหรับ </a:t>
            </a:r>
            <a:r>
              <a:rPr lang="en-US" sz="1800" dirty="0" err="1" smtClean="0"/>
              <a:t>hyperv</a:t>
            </a:r>
            <a:r>
              <a:rPr lang="en-US" sz="1800" dirty="0" smtClean="0"/>
              <a:t>, </a:t>
            </a:r>
            <a:r>
              <a:rPr lang="en-US" sz="1800" dirty="0" err="1" smtClean="0"/>
              <a:t>virtualbox</a:t>
            </a:r>
            <a:endParaRPr lang="en-US" sz="1800" dirty="0" smtClean="0"/>
          </a:p>
          <a:p>
            <a:endParaRPr lang="en-US" sz="2000" dirty="0" smtClean="0"/>
          </a:p>
          <a:p>
            <a:r>
              <a:rPr lang="en-US" sz="2000" dirty="0" smtClean="0"/>
              <a:t>Compose (1.7)</a:t>
            </a:r>
          </a:p>
          <a:p>
            <a:pPr lvl="1"/>
            <a:r>
              <a:rPr lang="th-TH" sz="1800" dirty="0" smtClean="0"/>
              <a:t>เพิ่ม</a:t>
            </a:r>
            <a:r>
              <a:rPr lang="en-US" sz="1800" dirty="0" smtClean="0"/>
              <a:t> option </a:t>
            </a:r>
            <a:r>
              <a:rPr lang="th-TH" sz="1800" dirty="0" smtClean="0"/>
              <a:t>บน </a:t>
            </a:r>
            <a:r>
              <a:rPr lang="en-US" sz="1800" dirty="0" smtClean="0"/>
              <a:t>--build </a:t>
            </a:r>
            <a:r>
              <a:rPr lang="th-TH" sz="1800" dirty="0" smtClean="0"/>
              <a:t>ภายใต้คำสั่ง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up</a:t>
            </a:r>
          </a:p>
          <a:p>
            <a:pPr lvl="1"/>
            <a:r>
              <a:rPr lang="th-TH" sz="1800" dirty="0" smtClean="0"/>
              <a:t>เพิ่มคำสั่ง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exec </a:t>
            </a:r>
            <a:r>
              <a:rPr lang="th-TH" sz="1800" dirty="0" smtClean="0"/>
              <a:t>เพื่อทำงานแบบเดียวกับ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exec</a:t>
            </a:r>
          </a:p>
          <a:p>
            <a:pPr marL="457200" lvl="1" indent="0">
              <a:buNone/>
            </a:pPr>
            <a:endParaRPr lang="en-US" sz="1800" dirty="0" smtClean="0"/>
          </a:p>
          <a:p>
            <a:r>
              <a:rPr lang="en-US" sz="2000" dirty="0" smtClean="0"/>
              <a:t>Registry (2.4)</a:t>
            </a:r>
            <a:endParaRPr lang="en-US" sz="2000" dirty="0"/>
          </a:p>
          <a:p>
            <a:pPr lvl="1"/>
            <a:r>
              <a:rPr lang="th-TH" sz="1800" dirty="0" smtClean="0"/>
              <a:t>เพิ่มเติมการทำ </a:t>
            </a:r>
            <a:r>
              <a:rPr lang="en-US" sz="1800" dirty="0" smtClean="0"/>
              <a:t>garbage-collection (GC)</a:t>
            </a:r>
            <a:r>
              <a:rPr lang="th-TH" sz="1800" dirty="0" smtClean="0"/>
              <a:t> เพื่อลบ</a:t>
            </a:r>
            <a:r>
              <a:rPr lang="en-US" sz="1800" dirty="0" smtClean="0"/>
              <a:t> image layer </a:t>
            </a:r>
            <a:r>
              <a:rPr lang="th-TH" sz="1800" dirty="0" smtClean="0"/>
              <a:t>ที่ไม่ได้ใช้งาน</a:t>
            </a:r>
            <a:endParaRPr lang="en-US" sz="1800" dirty="0" smtClean="0"/>
          </a:p>
          <a:p>
            <a:pPr lvl="1"/>
            <a:r>
              <a:rPr lang="th-TH" sz="1800" dirty="0" smtClean="0"/>
              <a:t>ปรับปรุง </a:t>
            </a:r>
            <a:r>
              <a:rPr lang="en-US" sz="1800" dirty="0" smtClean="0"/>
              <a:t>S3 driver </a:t>
            </a:r>
            <a:r>
              <a:rPr lang="th-TH" sz="1800" dirty="0" smtClean="0"/>
              <a:t>สำหรับ </a:t>
            </a:r>
            <a:r>
              <a:rPr lang="en-US" sz="1800" dirty="0" smtClean="0"/>
              <a:t>storage plugin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8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65" y="1569934"/>
            <a:ext cx="7175869" cy="403880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Upgrade to Docker 1.11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4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Production Date: 29/7/59 (Key Feature: </a:t>
            </a:r>
            <a:r>
              <a:rPr lang="en-US" sz="2000" dirty="0" smtClean="0"/>
              <a:t>Orchestration/Swarm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Docker Engine</a:t>
            </a:r>
          </a:p>
          <a:p>
            <a:pPr lvl="1"/>
            <a:r>
              <a:rPr lang="en-US" sz="1800" dirty="0" smtClean="0"/>
              <a:t>Add Live restore Flag </a:t>
            </a:r>
            <a:r>
              <a:rPr lang="th-TH" sz="1800" dirty="0" smtClean="0"/>
              <a:t>เพื่อแจ้งสถานะล่าสุดให้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daemon </a:t>
            </a:r>
            <a:r>
              <a:rPr lang="th-TH" sz="1800" dirty="0" smtClean="0"/>
              <a:t>ทราบในกรณีที่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daemon</a:t>
            </a:r>
            <a:r>
              <a:rPr lang="th-TH" sz="1800" dirty="0" smtClean="0"/>
              <a:t> ถูก </a:t>
            </a:r>
            <a:r>
              <a:rPr lang="en-US" sz="1800" dirty="0" smtClean="0"/>
              <a:t>shutdown</a:t>
            </a:r>
            <a:r>
              <a:rPr lang="th-TH" sz="1800" dirty="0" smtClean="0"/>
              <a:t> ไป</a:t>
            </a:r>
          </a:p>
          <a:p>
            <a:pPr lvl="1"/>
            <a:r>
              <a:rPr lang="en-US" sz="1800" dirty="0" smtClean="0"/>
              <a:t>Develop file system “overlay2”</a:t>
            </a:r>
            <a:r>
              <a:rPr lang="th-TH" sz="1800" dirty="0"/>
              <a:t> </a:t>
            </a:r>
            <a:r>
              <a:rPr lang="th-TH" sz="1800" dirty="0" smtClean="0"/>
              <a:t>ต่อจาก</a:t>
            </a:r>
            <a:r>
              <a:rPr lang="en-US" sz="1800" dirty="0"/>
              <a:t> </a:t>
            </a:r>
            <a:r>
              <a:rPr lang="en-US" sz="1800" dirty="0" smtClean="0"/>
              <a:t>overlay</a:t>
            </a:r>
            <a:r>
              <a:rPr lang="th-TH" sz="1800" dirty="0"/>
              <a:t> </a:t>
            </a:r>
            <a:r>
              <a:rPr lang="th-TH" sz="1800" dirty="0" smtClean="0"/>
              <a:t>ซึ่งมีประสิทธิภาพในการจัดการ</a:t>
            </a:r>
            <a:r>
              <a:rPr lang="en-US" sz="1800" dirty="0" smtClean="0"/>
              <a:t> file system layer</a:t>
            </a:r>
            <a:r>
              <a:rPr lang="th-TH" sz="1800" dirty="0"/>
              <a:t> </a:t>
            </a:r>
            <a:r>
              <a:rPr lang="th-TH" sz="1800" dirty="0" smtClean="0"/>
              <a:t>สูงขึ้นกว่า </a:t>
            </a:r>
            <a:r>
              <a:rPr lang="en-US" sz="1800" dirty="0"/>
              <a:t>70% (</a:t>
            </a:r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github.com/docker/docker/pull/22126)</a:t>
            </a:r>
            <a:endParaRPr lang="en-US" sz="1800" dirty="0" smtClean="0"/>
          </a:p>
          <a:p>
            <a:pPr lvl="1"/>
            <a:r>
              <a:rPr lang="th-TH" sz="1800" dirty="0" smtClean="0"/>
              <a:t>เพิ่ม </a:t>
            </a:r>
            <a:r>
              <a:rPr lang="en-US" sz="1800" dirty="0" smtClean="0"/>
              <a:t>option –</a:t>
            </a:r>
            <a:r>
              <a:rPr lang="en-US" sz="1800" dirty="0" err="1" smtClean="0"/>
              <a:t>pid</a:t>
            </a:r>
            <a:r>
              <a:rPr lang="th-TH" sz="1800" dirty="0" smtClean="0"/>
              <a:t> ในการรันเพื่อให้สามารถรัน</a:t>
            </a:r>
            <a:r>
              <a:rPr lang="en-US" sz="1800" dirty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</a:t>
            </a:r>
            <a:r>
              <a:rPr lang="th-TH" sz="1800" dirty="0" smtClean="0"/>
              <a:t>โดยระบุ</a:t>
            </a:r>
            <a:r>
              <a:rPr lang="en-US" sz="1800" dirty="0"/>
              <a:t> </a:t>
            </a:r>
            <a:r>
              <a:rPr lang="en-US" sz="1800" dirty="0" smtClean="0"/>
              <a:t>process </a:t>
            </a:r>
            <a:r>
              <a:rPr lang="en-US" sz="1800" dirty="0" smtClean="0"/>
              <a:t>id</a:t>
            </a:r>
            <a:endParaRPr lang="en-US" sz="1800" dirty="0"/>
          </a:p>
          <a:p>
            <a:pPr lvl="1"/>
            <a:endParaRPr lang="th-TH" sz="1800" dirty="0" smtClean="0"/>
          </a:p>
          <a:p>
            <a:r>
              <a:rPr lang="en-US" sz="2000" dirty="0" smtClean="0"/>
              <a:t>Docker Swarm</a:t>
            </a:r>
          </a:p>
          <a:p>
            <a:pPr lvl="1"/>
            <a:r>
              <a:rPr lang="en-US" sz="1800" dirty="0" smtClean="0"/>
              <a:t>Build-in swarm </a:t>
            </a:r>
            <a:r>
              <a:rPr lang="th-TH" sz="1800" dirty="0" smtClean="0"/>
              <a:t>มาภายใน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-engine</a:t>
            </a:r>
            <a:r>
              <a:rPr lang="th-TH" sz="1800" dirty="0" smtClean="0"/>
              <a:t> ซึ่งสามารถใช้งานได้ทันที</a:t>
            </a:r>
            <a:endParaRPr lang="en-US" sz="1800" dirty="0" smtClean="0"/>
          </a:p>
          <a:p>
            <a:pPr lvl="1"/>
            <a:r>
              <a:rPr lang="th-TH" sz="1800" dirty="0" smtClean="0"/>
              <a:t>เพิ่มการจัดการ </a:t>
            </a:r>
            <a:r>
              <a:rPr lang="en-US" sz="1800" dirty="0" smtClean="0"/>
              <a:t>“service” </a:t>
            </a:r>
            <a:r>
              <a:rPr lang="th-TH" sz="1800" dirty="0" smtClean="0"/>
              <a:t>เพื่อรองรับการสร้าง</a:t>
            </a:r>
            <a:r>
              <a:rPr lang="en-US" sz="1800" dirty="0" smtClean="0"/>
              <a:t> container</a:t>
            </a:r>
            <a:r>
              <a:rPr lang="th-TH" sz="1800" dirty="0" smtClean="0"/>
              <a:t> บน </a:t>
            </a:r>
            <a:r>
              <a:rPr lang="en-US" sz="1800" dirty="0" smtClean="0"/>
              <a:t>swarm</a:t>
            </a:r>
            <a:endParaRPr lang="th-TH" sz="1800" dirty="0" smtClean="0"/>
          </a:p>
          <a:p>
            <a:pPr lvl="1"/>
            <a:r>
              <a:rPr lang="th-TH" sz="1800" dirty="0" smtClean="0"/>
              <a:t>เพิ่มการจัดการ </a:t>
            </a:r>
            <a:r>
              <a:rPr lang="en-US" sz="1800" dirty="0" smtClean="0"/>
              <a:t>”node”</a:t>
            </a:r>
            <a:r>
              <a:rPr lang="th-TH" sz="1800" dirty="0" smtClean="0"/>
              <a:t> เพื่อรองรับ</a:t>
            </a:r>
            <a:r>
              <a:rPr lang="en-US" sz="1800" dirty="0" smtClean="0"/>
              <a:t> swarm node (manage/worker)</a:t>
            </a:r>
          </a:p>
          <a:p>
            <a:pPr lvl="1"/>
            <a:r>
              <a:rPr lang="th-TH" sz="1800" dirty="0" smtClean="0"/>
              <a:t>รองรับการทำงานผ่าน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(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push,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bundle)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4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Volume</a:t>
            </a:r>
            <a:endParaRPr lang="en-US" sz="2000" dirty="0" smtClean="0"/>
          </a:p>
          <a:p>
            <a:pPr lvl="1"/>
            <a:r>
              <a:rPr lang="th-TH" sz="1800" dirty="0" smtClean="0"/>
              <a:t>เพิ่มการรองรับทั้ง</a:t>
            </a:r>
            <a:r>
              <a:rPr lang="en-US" sz="1800" dirty="0" smtClean="0"/>
              <a:t> local volume/global volume (Need check driver for global volume)</a:t>
            </a:r>
          </a:p>
          <a:p>
            <a:pPr lvl="1"/>
            <a:r>
              <a:rPr lang="th-TH" sz="1800" dirty="0" smtClean="0"/>
              <a:t>เพิ่มการแสดงสถานะของ</a:t>
            </a:r>
            <a:r>
              <a:rPr lang="en-US" sz="1800" dirty="0" smtClean="0"/>
              <a:t> volume (status)</a:t>
            </a:r>
            <a:r>
              <a:rPr lang="th-TH" sz="1800" dirty="0" smtClean="0"/>
              <a:t> ผ่าน </a:t>
            </a:r>
            <a:r>
              <a:rPr lang="en-US" sz="1800" dirty="0" err="1" smtClean="0"/>
              <a:t>api</a:t>
            </a:r>
            <a:r>
              <a:rPr lang="th-TH" sz="1800" dirty="0" smtClean="0"/>
              <a:t> </a:t>
            </a:r>
          </a:p>
          <a:p>
            <a:pPr lvl="1"/>
            <a:endParaRPr lang="th-TH" sz="1800" dirty="0" smtClean="0"/>
          </a:p>
          <a:p>
            <a:r>
              <a:rPr lang="en-US" sz="2000" dirty="0" smtClean="0"/>
              <a:t>Logging</a:t>
            </a:r>
          </a:p>
          <a:p>
            <a:pPr lvl="1"/>
            <a:r>
              <a:rPr lang="th-TH" sz="1800" dirty="0" smtClean="0"/>
              <a:t>เพิ่ม</a:t>
            </a:r>
            <a:r>
              <a:rPr lang="en-US" sz="1800" dirty="0" smtClean="0"/>
              <a:t> parameter --detail</a:t>
            </a:r>
            <a:r>
              <a:rPr lang="th-TH" sz="1800" dirty="0" smtClean="0"/>
              <a:t> เพื่อระบุ</a:t>
            </a:r>
            <a:r>
              <a:rPr lang="en-US" sz="1800" dirty="0" smtClean="0"/>
              <a:t> time stamp </a:t>
            </a:r>
            <a:r>
              <a:rPr lang="th-TH" sz="1800" dirty="0" smtClean="0"/>
              <a:t>ของ</a:t>
            </a:r>
            <a:r>
              <a:rPr lang="en-US" sz="1800" dirty="0"/>
              <a:t> </a:t>
            </a:r>
            <a:r>
              <a:rPr lang="en-US" sz="1800" dirty="0" smtClean="0"/>
              <a:t>log</a:t>
            </a:r>
            <a:r>
              <a:rPr lang="th-TH" sz="1800" dirty="0"/>
              <a:t> </a:t>
            </a:r>
            <a:r>
              <a:rPr lang="th-TH" sz="1800" dirty="0" smtClean="0"/>
              <a:t>ที่ออกจาก</a:t>
            </a:r>
            <a:r>
              <a:rPr lang="en-US" sz="1800" dirty="0" smtClean="0"/>
              <a:t> container</a:t>
            </a:r>
          </a:p>
          <a:p>
            <a:pPr lvl="1"/>
            <a:r>
              <a:rPr lang="th-TH" sz="1800" dirty="0" smtClean="0"/>
              <a:t>สามารถระบุการส่งล็อกไปยัง</a:t>
            </a:r>
            <a:r>
              <a:rPr lang="en-US" sz="1800" dirty="0" smtClean="0"/>
              <a:t> syslog server</a:t>
            </a:r>
            <a:r>
              <a:rPr lang="th-TH" sz="1800" dirty="0" smtClean="0"/>
              <a:t> ได้</a:t>
            </a:r>
          </a:p>
          <a:p>
            <a:pPr lvl="1"/>
            <a:r>
              <a:rPr lang="th-TH" sz="1800" dirty="0" smtClean="0"/>
              <a:t>เพิ่มการเขียน</a:t>
            </a:r>
            <a:r>
              <a:rPr lang="en-US" sz="1800" dirty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daemon log</a:t>
            </a:r>
            <a:r>
              <a:rPr lang="th-TH" sz="1800" dirty="0" smtClean="0"/>
              <a:t> เพื่อบันทึกความผิดพลาดในขณะสร้าง</a:t>
            </a:r>
            <a:r>
              <a:rPr lang="en-US" sz="1800" dirty="0" smtClean="0"/>
              <a:t> container </a:t>
            </a:r>
            <a:r>
              <a:rPr lang="th-TH" sz="1800" dirty="0" smtClean="0"/>
              <a:t>ได้</a:t>
            </a:r>
          </a:p>
          <a:p>
            <a:pPr lvl="1"/>
            <a:endParaRPr lang="th-TH" sz="1800" dirty="0" smtClean="0"/>
          </a:p>
          <a:p>
            <a:r>
              <a:rPr lang="en-US" sz="2000" dirty="0" smtClean="0"/>
              <a:t>Docker Network</a:t>
            </a:r>
          </a:p>
          <a:p>
            <a:pPr lvl="1"/>
            <a:r>
              <a:rPr lang="en-US" sz="1800" dirty="0" smtClean="0"/>
              <a:t>Swarm network build-in overlay</a:t>
            </a:r>
            <a:r>
              <a:rPr lang="th-TH" sz="1800" dirty="0" smtClean="0"/>
              <a:t> โดยอ</a:t>
            </a:r>
            <a:r>
              <a:rPr lang="th-TH" sz="1800" dirty="0" err="1" smtClean="0"/>
              <a:t>ัตโ</a:t>
            </a:r>
            <a:r>
              <a:rPr lang="th-TH" sz="1800" dirty="0" smtClean="0"/>
              <a:t>นม</a:t>
            </a:r>
            <a:r>
              <a:rPr lang="th-TH" sz="1800" dirty="0" err="1" smtClean="0"/>
              <a:t>ัต</a:t>
            </a:r>
            <a:r>
              <a:rPr lang="th-TH" sz="1800" dirty="0" smtClean="0"/>
              <a:t>เพื่อใช้ </a:t>
            </a:r>
            <a:r>
              <a:rPr lang="en-US" sz="1800" dirty="0" smtClean="0"/>
              <a:t>manager</a:t>
            </a:r>
            <a:r>
              <a:rPr lang="th-TH" sz="1800" dirty="0" smtClean="0"/>
              <a:t> ภายใน</a:t>
            </a:r>
            <a:r>
              <a:rPr lang="en-US" sz="1800" dirty="0" smtClean="0"/>
              <a:t> swarm</a:t>
            </a:r>
          </a:p>
          <a:p>
            <a:pPr lvl="1"/>
            <a:r>
              <a:rPr lang="en-US" sz="1800" dirty="0" err="1" smtClean="0"/>
              <a:t>MacVLAN</a:t>
            </a:r>
            <a:r>
              <a:rPr lang="en-US" sz="1800" dirty="0" smtClean="0"/>
              <a:t> driver </a:t>
            </a:r>
            <a:r>
              <a:rPr lang="th-TH" sz="1800" dirty="0" smtClean="0"/>
              <a:t>เป็น</a:t>
            </a:r>
            <a:r>
              <a:rPr lang="en-US" sz="1800" dirty="0" smtClean="0"/>
              <a:t> production feature</a:t>
            </a:r>
          </a:p>
          <a:p>
            <a:pPr lvl="1"/>
            <a:r>
              <a:rPr lang="th-TH" sz="1800" dirty="0" smtClean="0"/>
              <a:t>เพิ่ม </a:t>
            </a:r>
            <a:r>
              <a:rPr lang="en-US" sz="1800" dirty="0" smtClean="0"/>
              <a:t>option --link-local-</a:t>
            </a:r>
            <a:r>
              <a:rPr lang="en-US" sz="1800" dirty="0" err="1" smtClean="0"/>
              <a:t>ip</a:t>
            </a:r>
            <a:r>
              <a:rPr lang="th-TH" sz="1800" dirty="0" smtClean="0"/>
              <a:t> เพื่อให้</a:t>
            </a:r>
            <a:r>
              <a:rPr lang="en-US" sz="1800" dirty="0"/>
              <a:t> </a:t>
            </a:r>
            <a:r>
              <a:rPr lang="en-US" sz="1800" dirty="0" err="1" smtClean="0"/>
              <a:t>ip</a:t>
            </a:r>
            <a:r>
              <a:rPr lang="en-US" sz="1800" dirty="0" smtClean="0"/>
              <a:t> address</a:t>
            </a:r>
            <a:r>
              <a:rPr lang="th-TH" sz="1800" dirty="0" smtClean="0"/>
              <a:t> แบบพิเศษให้กับ</a:t>
            </a:r>
            <a:r>
              <a:rPr lang="en-US" sz="1800" dirty="0" smtClean="0"/>
              <a:t> customize switch</a:t>
            </a:r>
            <a:r>
              <a:rPr lang="th-TH" sz="1800" dirty="0" smtClean="0"/>
              <a:t> </a:t>
            </a:r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28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Upgrade Older Version 1.9XX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Image file on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(migrator tool 1.10) </a:t>
            </a:r>
          </a:p>
          <a:p>
            <a:r>
              <a:rPr lang="en-US" sz="2000" dirty="0" smtClean="0"/>
              <a:t>Tool </a:t>
            </a:r>
            <a:r>
              <a:rPr lang="th-TH" sz="2000" dirty="0" smtClean="0"/>
              <a:t>จะทำการคำนวณค่า</a:t>
            </a:r>
            <a:r>
              <a:rPr lang="en-US" sz="2000" dirty="0" smtClean="0"/>
              <a:t> hash 256 checksum </a:t>
            </a:r>
            <a:r>
              <a:rPr lang="th-TH" sz="2000" dirty="0" smtClean="0"/>
              <a:t>ของ </a:t>
            </a:r>
            <a:r>
              <a:rPr lang="en-US" sz="2000" dirty="0" smtClean="0"/>
              <a:t>image </a:t>
            </a:r>
            <a:r>
              <a:rPr lang="th-TH" sz="2000" dirty="0" smtClean="0"/>
              <a:t>ใหม่ โดยขึ้นอยู่กับขนาดไฟล์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ที่เก้บไว้บนเครื่อง </a:t>
            </a:r>
            <a:r>
              <a:rPr lang="en-US" sz="2000" dirty="0" smtClean="0"/>
              <a:t>(process rate 100 MB/s)</a:t>
            </a:r>
          </a:p>
          <a:p>
            <a:pPr lvl="1"/>
            <a:r>
              <a:rPr lang="en-US" sz="1800" dirty="0" smtClean="0"/>
              <a:t>Windows &amp; Mac OS X</a:t>
            </a:r>
            <a:endParaRPr lang="th-TH" sz="1800" dirty="0" smtClean="0"/>
          </a:p>
          <a:p>
            <a:endParaRPr lang="th-TH" sz="3200" dirty="0" smtClean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Linux server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endParaRPr lang="en-US" sz="2800" dirty="0"/>
          </a:p>
          <a:p>
            <a:r>
              <a:rPr lang="th-TH" sz="2000" dirty="0" smtClean="0"/>
              <a:t>ตรวจสอบรายละเอียดได้จากเอกสาร </a:t>
            </a:r>
            <a:r>
              <a:rPr lang="en-US" sz="2000" dirty="0" smtClean="0"/>
              <a:t>Upgrade_Docker.pdf</a:t>
            </a:r>
            <a:endParaRPr lang="en-US" dirty="0" smtClean="0"/>
          </a:p>
          <a:p>
            <a:pPr marL="0" indent="0">
              <a:buNone/>
            </a:pPr>
            <a:endParaRPr lang="en-US" sz="3200" dirty="0"/>
          </a:p>
          <a:p>
            <a:endParaRPr lang="en-US" sz="3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95537" y="2420888"/>
            <a:ext cx="8496944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dirty="0">
                <a:solidFill>
                  <a:schemeClr val="tx1"/>
                </a:solidFill>
                <a:sym typeface="Wingdings" pitchFamily="2" charset="2"/>
              </a:rPr>
              <a:t> docker run --rm -v /mnt/sda1/var/lib/docker:/var/lib/docker</a:t>
            </a:r>
          </a:p>
          <a:p>
            <a:pPr algn="ctr"/>
            <a:r>
              <a:rPr lang="sv-SE" sz="2000" dirty="0">
                <a:solidFill>
                  <a:schemeClr val="tx1"/>
                </a:solidFill>
                <a:sym typeface="Wingdings" pitchFamily="2" charset="2"/>
              </a:rPr>
              <a:t>docker/v1.10-migrator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95536" y="3717032"/>
            <a:ext cx="8496944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dirty="0">
                <a:solidFill>
                  <a:schemeClr val="tx1"/>
                </a:solidFill>
                <a:sym typeface="Wingdings" pitchFamily="2" charset="2"/>
              </a:rPr>
              <a:t>docker run --rm -v /var/lib/docker:/var/lib/docker docker/v1.10-migrator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6267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Prerequied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Windows (64 bit)/ Mac / Linux (64 bit)machine (</a:t>
            </a:r>
            <a:r>
              <a:rPr lang="en-US" dirty="0" err="1" smtClean="0"/>
              <a:t>ubuntu</a:t>
            </a:r>
            <a:r>
              <a:rPr lang="en-US" dirty="0" smtClean="0"/>
              <a:t> / alpine prefer)</a:t>
            </a:r>
          </a:p>
          <a:p>
            <a:r>
              <a:rPr lang="en-US" dirty="0" smtClean="0"/>
              <a:t>1 email address (For register “hub.docker.com”) / hub.docker.com account</a:t>
            </a:r>
          </a:p>
          <a:p>
            <a:r>
              <a:rPr lang="en-US" dirty="0" smtClean="0"/>
              <a:t>Tool for editor (atom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Tool for shell (putty / terminal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Tool for transfer file (</a:t>
            </a:r>
            <a:r>
              <a:rPr lang="en-US" dirty="0" err="1" smtClean="0"/>
              <a:t>winscp</a:t>
            </a:r>
            <a:r>
              <a:rPr lang="en-US" dirty="0" smtClean="0"/>
              <a:t> / </a:t>
            </a:r>
            <a:r>
              <a:rPr lang="en-US" dirty="0" err="1" smtClean="0"/>
              <a:t>scp</a:t>
            </a:r>
            <a:r>
              <a:rPr lang="en-US" dirty="0" smtClean="0"/>
              <a:t>)</a:t>
            </a:r>
          </a:p>
          <a:p>
            <a:r>
              <a:rPr lang="en-US" dirty="0" smtClean="0"/>
              <a:t>Basic understand for </a:t>
            </a:r>
            <a:r>
              <a:rPr lang="en-US" dirty="0" err="1" smtClean="0"/>
              <a:t>linux</a:t>
            </a:r>
            <a:r>
              <a:rPr lang="en-US" dirty="0" smtClean="0"/>
              <a:t> operate</a:t>
            </a:r>
          </a:p>
          <a:p>
            <a:r>
              <a:rPr lang="en-US" dirty="0" smtClean="0"/>
              <a:t>Basic text editor skill (vim prefer) and </a:t>
            </a:r>
            <a:r>
              <a:rPr lang="en-US" dirty="0" err="1" smtClean="0"/>
              <a:t>linux</a:t>
            </a:r>
            <a:r>
              <a:rPr lang="en-US" dirty="0" smtClean="0"/>
              <a:t> structure</a:t>
            </a:r>
          </a:p>
          <a:p>
            <a:r>
              <a:rPr lang="en-US" dirty="0" smtClean="0"/>
              <a:t>Internet for download / upload image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35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www.docker.com/microsoft</a:t>
            </a:r>
            <a:endParaRPr lang="en-US" sz="2000" dirty="0" smtClean="0"/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1549871"/>
            <a:ext cx="8639175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340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82574"/>
            <a:ext cx="9144000" cy="4606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648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3217" y="5445224"/>
            <a:ext cx="8496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https://msdn.microsoft.com/en-us/virtualization/windowscontainers/quick_start/manage_docker</a:t>
            </a:r>
            <a:endParaRPr lang="th-TH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836712"/>
            <a:ext cx="7560840" cy="4591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60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897"/>
            <a:ext cx="9227060" cy="3464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410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" y="980728"/>
            <a:ext cx="9144000" cy="5053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995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144000" cy="41939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333" y="4244205"/>
            <a:ext cx="1803021" cy="216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1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74" y="1448047"/>
            <a:ext cx="7593651" cy="3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6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99" y="1113284"/>
            <a:ext cx="76676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149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Machine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58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</a:t>
            </a:r>
            <a:r>
              <a:rPr lang="en-US" dirty="0" err="1" smtClean="0"/>
              <a:t>vs</a:t>
            </a:r>
            <a:r>
              <a:rPr lang="en-US" dirty="0" smtClean="0"/>
              <a:t> Windows &amp; MAC OS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th-TH" sz="2000" dirty="0" smtClean="0"/>
              <a:t>การติดตั้ง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ลงบนเครื่อง</a:t>
            </a:r>
            <a:r>
              <a:rPr lang="en-US" sz="2000" dirty="0" smtClean="0"/>
              <a:t> </a:t>
            </a:r>
            <a:r>
              <a:rPr lang="en-US" sz="2000" dirty="0" err="1" smtClean="0"/>
              <a:t>linux</a:t>
            </a:r>
            <a:r>
              <a:rPr lang="en-US" sz="2000" dirty="0" smtClean="0"/>
              <a:t> server</a:t>
            </a:r>
            <a:r>
              <a:rPr lang="th-TH" sz="2000" dirty="0" smtClean="0"/>
              <a:t> เมื่อเกิดการรัน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ขึ้น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 </a:t>
            </a:r>
            <a:r>
              <a:rPr lang="th-TH" sz="2000" dirty="0" smtClean="0"/>
              <a:t>จะให้บริการบนเครื่อง </a:t>
            </a:r>
            <a:r>
              <a:rPr lang="en-US" sz="2000" dirty="0" err="1" smtClean="0"/>
              <a:t>linux</a:t>
            </a:r>
            <a:r>
              <a:rPr lang="en-US" sz="2000" dirty="0" smtClean="0"/>
              <a:t> server</a:t>
            </a:r>
            <a:r>
              <a:rPr lang="th-TH" sz="2000" dirty="0" smtClean="0"/>
              <a:t> ที่ทำการติดตั้งโดยตรง ซึ่งเราสามารถเรียกใช้งานโปรแกรมบนเครื่องได้ทันที</a:t>
            </a:r>
          </a:p>
          <a:p>
            <a:pPr marL="0" indent="0">
              <a:buNone/>
            </a:pP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AutoShape 2" descr="Linux Architecture Diagra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492896"/>
            <a:ext cx="2808312" cy="355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61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Resource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Repository for 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1625848"/>
            <a:ext cx="8820472" cy="374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2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</a:t>
            </a:r>
            <a:r>
              <a:rPr lang="en-US" dirty="0" err="1" smtClean="0"/>
              <a:t>vs</a:t>
            </a:r>
            <a:r>
              <a:rPr lang="en-US" dirty="0" smtClean="0"/>
              <a:t> Windows &amp; MAC OS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th-TH" sz="2000" dirty="0" smtClean="0"/>
              <a:t>การติดตั้ง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ลงบนเครื่อง</a:t>
            </a:r>
            <a:r>
              <a:rPr lang="en-US" sz="2000" dirty="0" smtClean="0"/>
              <a:t> windows </a:t>
            </a:r>
            <a:r>
              <a:rPr lang="th-TH" sz="2000" dirty="0" smtClean="0"/>
              <a:t>หรือ </a:t>
            </a:r>
            <a:r>
              <a:rPr lang="en-US" sz="2000" dirty="0" smtClean="0"/>
              <a:t>mac </a:t>
            </a:r>
            <a:r>
              <a:rPr lang="en-US" sz="2000" dirty="0" err="1" smtClean="0"/>
              <a:t>os</a:t>
            </a:r>
            <a:r>
              <a:rPr lang="en-US" sz="2000" dirty="0" smtClean="0"/>
              <a:t> </a:t>
            </a:r>
            <a:r>
              <a:rPr lang="th-TH" sz="2000" dirty="0" smtClean="0"/>
              <a:t>จะมีการติดตั้ง</a:t>
            </a:r>
            <a:r>
              <a:rPr lang="en-US" sz="2000" dirty="0" smtClean="0"/>
              <a:t> virtual machine </a:t>
            </a:r>
            <a:r>
              <a:rPr lang="th-TH" sz="2000" dirty="0" smtClean="0"/>
              <a:t>ใหม่ขึ้นบนเครื่องเพื่อให้บริการสำหรับ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โดยเฉพาะดังนั้นเมื่อมีการสั่งรันจึงเกิดการ </a:t>
            </a:r>
            <a:r>
              <a:rPr lang="en-US" sz="2000" dirty="0" smtClean="0"/>
              <a:t>remote run</a:t>
            </a:r>
            <a:r>
              <a:rPr lang="th-TH" sz="2000" dirty="0" smtClean="0"/>
              <a:t> ไปยังเครื่อง </a:t>
            </a:r>
            <a:r>
              <a:rPr lang="en-US" sz="2000" dirty="0" smtClean="0"/>
              <a:t>virtual machine</a:t>
            </a:r>
            <a:r>
              <a:rPr lang="th-TH" sz="2000" dirty="0" smtClean="0"/>
              <a:t> </a:t>
            </a:r>
            <a:r>
              <a:rPr lang="en-US" sz="2000" dirty="0" smtClean="0"/>
              <a:t>(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-machine) </a:t>
            </a:r>
            <a:r>
              <a:rPr lang="th-TH" sz="2000" dirty="0" smtClean="0"/>
              <a:t>แทน</a:t>
            </a:r>
          </a:p>
          <a:p>
            <a:pPr marL="0" indent="0">
              <a:buNone/>
            </a:pP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AutoShape 2" descr="Linux Architecture Diagra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56" y="2492896"/>
            <a:ext cx="3039831" cy="3860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582" y="2492896"/>
            <a:ext cx="3043516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827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-machine CLI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ตรวจสอบสถานะ </a:t>
            </a:r>
            <a:r>
              <a:rPr lang="en-US" dirty="0" err="1" smtClean="0"/>
              <a:t>docker</a:t>
            </a:r>
            <a:r>
              <a:rPr lang="en-US" dirty="0" smtClean="0"/>
              <a:t>-machine</a:t>
            </a:r>
          </a:p>
          <a:p>
            <a:endParaRPr lang="th-TH" dirty="0" smtClean="0"/>
          </a:p>
          <a:p>
            <a:endParaRPr lang="th-TH" dirty="0" smtClean="0"/>
          </a:p>
          <a:p>
            <a:r>
              <a:rPr lang="th-TH" dirty="0" smtClean="0"/>
              <a:t>สั่งเริ่มการทำงานของ </a:t>
            </a:r>
            <a:r>
              <a:rPr lang="en-US" dirty="0" err="1" smtClean="0"/>
              <a:t>docker</a:t>
            </a:r>
            <a:r>
              <a:rPr lang="en-US" dirty="0" smtClean="0"/>
              <a:t>-machine</a:t>
            </a:r>
          </a:p>
          <a:p>
            <a:endParaRPr lang="en-US" dirty="0" smtClean="0"/>
          </a:p>
          <a:p>
            <a:endParaRPr lang="th-TH" dirty="0" smtClean="0"/>
          </a:p>
          <a:p>
            <a:r>
              <a:rPr lang="th-TH" dirty="0" smtClean="0"/>
              <a:t>สั่งหยุดการทำงานของ </a:t>
            </a:r>
            <a:r>
              <a:rPr lang="en-US" dirty="0" err="1" smtClean="0"/>
              <a:t>docker</a:t>
            </a:r>
            <a:r>
              <a:rPr lang="en-US" dirty="0" smtClean="0"/>
              <a:t>-machine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th-TH" dirty="0" smtClean="0"/>
              <a:t>สั่งสร้าง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-machine </a:t>
            </a:r>
            <a:r>
              <a:rPr lang="th-TH" dirty="0" smtClean="0"/>
              <a:t>เครื่องใหม่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99591" y="2852936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start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1" y="4221088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stop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481228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create --driver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&lt;name&gt;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0601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1-2: Pull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เชื่อมต่อกับ</a:t>
            </a:r>
            <a:r>
              <a:rPr lang="en-US" sz="2000" dirty="0" smtClean="0"/>
              <a:t> virtual machine (Boot2Docker)</a:t>
            </a:r>
          </a:p>
          <a:p>
            <a:pPr lvl="1"/>
            <a:r>
              <a:rPr lang="en-US" sz="2000" dirty="0" smtClean="0"/>
              <a:t>Windows</a:t>
            </a:r>
          </a:p>
          <a:p>
            <a:pPr lvl="2"/>
            <a:r>
              <a:rPr lang="en-US" sz="2000" dirty="0" smtClean="0"/>
              <a:t>Via command prompt: </a:t>
            </a:r>
            <a:r>
              <a:rPr lang="en-US" sz="2000" dirty="0" smtClean="0">
                <a:sym typeface="Wingdings" pitchFamily="2" charset="2"/>
              </a:rPr>
              <a:t> </a:t>
            </a:r>
            <a:r>
              <a:rPr lang="en-US" sz="2000" dirty="0" err="1" smtClean="0">
                <a:sym typeface="Wingdings" pitchFamily="2" charset="2"/>
              </a:rPr>
              <a:t>docker</a:t>
            </a:r>
            <a:r>
              <a:rPr lang="en-US" sz="2000" dirty="0" smtClean="0">
                <a:sym typeface="Wingdings" pitchFamily="2" charset="2"/>
              </a:rPr>
              <a:t>-machine </a:t>
            </a:r>
            <a:r>
              <a:rPr lang="en-US" sz="2000" dirty="0" err="1" smtClean="0">
                <a:sym typeface="Wingdings" pitchFamily="2" charset="2"/>
              </a:rPr>
              <a:t>ssh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labdocker</a:t>
            </a:r>
            <a:endParaRPr lang="en-US" sz="2000" dirty="0" smtClean="0">
              <a:sym typeface="Wingdings" pitchFamily="2" charset="2"/>
            </a:endParaRPr>
          </a:p>
          <a:p>
            <a:pPr lvl="2"/>
            <a:r>
              <a:rPr lang="en-US" sz="2000" dirty="0" smtClean="0">
                <a:sym typeface="Wingdings" pitchFamily="2" charset="2"/>
              </a:rPr>
              <a:t>Via SSH  Connect to </a:t>
            </a:r>
            <a:r>
              <a:rPr lang="en-US" sz="2000" dirty="0" err="1" smtClean="0">
                <a:sym typeface="Wingdings" pitchFamily="2" charset="2"/>
              </a:rPr>
              <a:t>ip</a:t>
            </a:r>
            <a:r>
              <a:rPr lang="en-US" sz="2000" dirty="0" smtClean="0">
                <a:sym typeface="Wingdings" pitchFamily="2" charset="2"/>
              </a:rPr>
              <a:t> address of virtual machine</a:t>
            </a:r>
          </a:p>
          <a:p>
            <a:pPr marL="914400" lvl="2" indent="0">
              <a:buNone/>
            </a:pPr>
            <a:endParaRPr lang="en-US" sz="2000" dirty="0" smtClean="0">
              <a:sym typeface="Wingdings" pitchFamily="2" charset="2"/>
            </a:endParaRPr>
          </a:p>
          <a:p>
            <a:pPr lvl="1"/>
            <a:r>
              <a:rPr lang="en-US" sz="2000" dirty="0" smtClean="0">
                <a:sym typeface="Wingdings" pitchFamily="2" charset="2"/>
              </a:rPr>
              <a:t>Mac OS</a:t>
            </a:r>
          </a:p>
          <a:p>
            <a:pPr lvl="2"/>
            <a:r>
              <a:rPr lang="en-US" sz="2000" dirty="0" smtClean="0">
                <a:sym typeface="Wingdings" pitchFamily="2" charset="2"/>
              </a:rPr>
              <a:t>Via terminal :  </a:t>
            </a:r>
            <a:r>
              <a:rPr lang="en-US" sz="2000" dirty="0" err="1" smtClean="0">
                <a:sym typeface="Wingdings" pitchFamily="2" charset="2"/>
              </a:rPr>
              <a:t>docker</a:t>
            </a:r>
            <a:r>
              <a:rPr lang="en-US" sz="2000" dirty="0" smtClean="0">
                <a:sym typeface="Wingdings" pitchFamily="2" charset="2"/>
              </a:rPr>
              <a:t>-machine </a:t>
            </a:r>
            <a:r>
              <a:rPr lang="en-US" sz="2000" dirty="0" err="1" smtClean="0">
                <a:sym typeface="Wingdings" pitchFamily="2" charset="2"/>
              </a:rPr>
              <a:t>ssh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labdocker</a:t>
            </a:r>
            <a:endParaRPr lang="en-US" sz="2000" dirty="0" smtClean="0">
              <a:sym typeface="Wingdings" pitchFamily="2" charset="2"/>
            </a:endParaRPr>
          </a:p>
          <a:p>
            <a:pPr lvl="2"/>
            <a:r>
              <a:rPr lang="en-US" sz="2000" dirty="0" smtClean="0">
                <a:sym typeface="Wingdings" pitchFamily="2" charset="2"/>
              </a:rPr>
              <a:t>Via SSH  </a:t>
            </a:r>
            <a:r>
              <a:rPr lang="en-US" sz="2000" dirty="0" err="1" smtClean="0">
                <a:sym typeface="Wingdings" pitchFamily="2" charset="2"/>
              </a:rPr>
              <a:t>ssh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docker</a:t>
            </a:r>
            <a:r>
              <a:rPr lang="en-US" sz="2000" dirty="0" smtClean="0">
                <a:sym typeface="Wingdings" pitchFamily="2" charset="2"/>
              </a:rPr>
              <a:t>@&lt;</a:t>
            </a:r>
            <a:r>
              <a:rPr lang="en-US" sz="2000" dirty="0" err="1" smtClean="0">
                <a:sym typeface="Wingdings" pitchFamily="2" charset="2"/>
              </a:rPr>
              <a:t>ip</a:t>
            </a:r>
            <a:r>
              <a:rPr lang="en-US" sz="2000" dirty="0" smtClean="0">
                <a:sym typeface="Wingdings" pitchFamily="2" charset="2"/>
              </a:rPr>
              <a:t> address&gt;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82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1-2: Pull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h-TH" sz="2000" dirty="0" smtClean="0"/>
              <a:t>ทำการ </a:t>
            </a:r>
            <a:r>
              <a:rPr lang="en-US" sz="2000" dirty="0" smtClean="0"/>
              <a:t>download image </a:t>
            </a:r>
            <a:r>
              <a:rPr lang="en-US" sz="2000" dirty="0" err="1" smtClean="0"/>
              <a:t>ubuntu</a:t>
            </a:r>
            <a:r>
              <a:rPr lang="en-US" sz="2000" dirty="0" smtClean="0"/>
              <a:t> </a:t>
            </a:r>
            <a:r>
              <a:rPr lang="th-TH" sz="2000" dirty="0" smtClean="0"/>
              <a:t>ลงมาที่เครื่อง </a:t>
            </a:r>
            <a:r>
              <a:rPr lang="en-US" sz="2000" dirty="0" smtClean="0"/>
              <a:t>boot2docker </a:t>
            </a:r>
            <a:r>
              <a:rPr lang="th-TH" sz="2000" dirty="0" smtClean="0"/>
              <a:t>โดยใช้คำสั่งดังนี้</a:t>
            </a:r>
          </a:p>
          <a:p>
            <a:pPr marL="0" indent="0">
              <a:buNone/>
            </a:pPr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0" indent="0">
              <a:buNone/>
            </a:pPr>
            <a:r>
              <a:rPr lang="en-US" sz="2000" dirty="0"/>
              <a:t>Compare with Ubuntu image</a:t>
            </a:r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77281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364502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227687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4221088"/>
            <a:ext cx="83343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899590" y="2780928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cadvisor:latest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5179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Command in Docker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2" descr="http://image.slidesharecdn.com/docker101-140911144221-phpapp02/95/docker-101-intro-to-docker-16-638.jpg?cb=141046467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531750"/>
            <a:ext cx="9094169" cy="3985482"/>
          </a:xfrm>
          <a:prstGeom prst="rect">
            <a:avLst/>
          </a:prstGeom>
          <a:noFill/>
          <a:effectLst>
            <a:glow rad="152400">
              <a:schemeClr val="accent1">
                <a:alpha val="9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966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Image, Repository and Container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32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Deployment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0" y="1347497"/>
            <a:ext cx="8878540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6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Image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</a:t>
            </a:r>
            <a:r>
              <a:rPr lang="th-TH" dirty="0" smtClean="0"/>
              <a:t>คือ</a:t>
            </a:r>
            <a:r>
              <a:rPr lang="en-US" dirty="0" smtClean="0"/>
              <a:t>template </a:t>
            </a:r>
            <a:r>
              <a:rPr lang="th-TH" dirty="0" smtClean="0"/>
              <a:t>ที่ถูกสร้างขึ้นเพื่อเตรียมใช้ในการรัน</a:t>
            </a:r>
            <a:r>
              <a:rPr lang="en-US" dirty="0" smtClean="0"/>
              <a:t> container</a:t>
            </a:r>
          </a:p>
          <a:p>
            <a:r>
              <a:rPr lang="th-TH" dirty="0" smtClean="0"/>
              <a:t>เป็นไฟล์ที่อ่านได้อย่างเดียว </a:t>
            </a:r>
            <a:endParaRPr lang="en-US" dirty="0" smtClean="0"/>
          </a:p>
          <a:p>
            <a:r>
              <a:rPr lang="th-TH" dirty="0" smtClean="0"/>
              <a:t>ถูกสร้างโดยผู้ใช้งานเอง หรือผู้อื่น</a:t>
            </a:r>
          </a:p>
          <a:p>
            <a:r>
              <a:rPr lang="th-TH" dirty="0" smtClean="0"/>
              <a:t>จัดเก็บไว้ใน</a:t>
            </a:r>
            <a:r>
              <a:rPr lang="th-TH" dirty="0"/>
              <a:t> </a:t>
            </a:r>
            <a:r>
              <a:rPr lang="en-US" dirty="0" smtClean="0"/>
              <a:t>repository (hub.docker.com, registry, trust registry)</a:t>
            </a:r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140967"/>
            <a:ext cx="3648407" cy="2736305"/>
          </a:xfrm>
          <a:prstGeom prst="snip2DiagRect">
            <a:avLst>
              <a:gd name="adj1" fmla="val 1325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46" y="3645024"/>
            <a:ext cx="3321371" cy="2127349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98268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Image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เรียกดู </a:t>
            </a:r>
            <a:r>
              <a:rPr lang="en-US" dirty="0" smtClean="0"/>
              <a:t>image </a:t>
            </a:r>
            <a:r>
              <a:rPr lang="th-TH" dirty="0" smtClean="0"/>
              <a:t>ที่อยู่ภายในเครื่อง</a:t>
            </a:r>
          </a:p>
          <a:p>
            <a:endParaRPr lang="th-TH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tag image</a:t>
            </a:r>
            <a:r>
              <a:rPr lang="th-TH" dirty="0" smtClean="0"/>
              <a:t> ใหม่เพื่อให้ตรงตามความต้องการในการใช้งาน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7544" y="4149080"/>
            <a:ext cx="7955972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&lt;image id&gt; &lt;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acc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name/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imagename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: version&gt;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67544" y="4797152"/>
            <a:ext cx="7955972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: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14f89d0e6257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/alpinelab:1.0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2125216"/>
            <a:ext cx="83343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130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component </a:t>
            </a:r>
            <a:r>
              <a:rPr lang="th-TH" dirty="0" smtClean="0"/>
              <a:t>ในการจัดเก็บ </a:t>
            </a:r>
            <a:r>
              <a:rPr lang="en-US" dirty="0" err="1" smtClean="0"/>
              <a:t>docker</a:t>
            </a:r>
            <a:r>
              <a:rPr lang="en-US" dirty="0" smtClean="0"/>
              <a:t> (image) </a:t>
            </a:r>
            <a:r>
              <a:rPr lang="th-TH" dirty="0" smtClean="0"/>
              <a:t>ต่างๆรวมไปที่ศูนย์กลางเพื่อให้ </a:t>
            </a:r>
            <a:r>
              <a:rPr lang="en-US" dirty="0" err="1" smtClean="0"/>
              <a:t>docker</a:t>
            </a:r>
            <a:r>
              <a:rPr lang="en-US" dirty="0" smtClean="0"/>
              <a:t> engine </a:t>
            </a:r>
            <a:r>
              <a:rPr lang="th-TH" dirty="0" smtClean="0"/>
              <a:t>บนเครื่องต่างๆมาเรียก </a:t>
            </a:r>
            <a:r>
              <a:rPr lang="en-US" dirty="0" smtClean="0"/>
              <a:t>image </a:t>
            </a:r>
            <a:r>
              <a:rPr lang="th-TH" dirty="0" smtClean="0"/>
              <a:t>ไปใช้ทำงาน</a:t>
            </a:r>
          </a:p>
          <a:p>
            <a:r>
              <a:rPr lang="th-TH" dirty="0" smtClean="0"/>
              <a:t>รองรับการเก็บ </a:t>
            </a:r>
            <a:r>
              <a:rPr lang="en-US" dirty="0" smtClean="0"/>
              <a:t>version</a:t>
            </a:r>
            <a:r>
              <a:rPr lang="th-TH" dirty="0" smtClean="0"/>
              <a:t> ของ</a:t>
            </a:r>
            <a:r>
              <a:rPr lang="en-US" dirty="0" smtClean="0"/>
              <a:t> image </a:t>
            </a:r>
            <a:r>
              <a:rPr lang="th-TH" dirty="0" smtClean="0"/>
              <a:t>อย่างเป็นระบบ</a:t>
            </a:r>
          </a:p>
          <a:p>
            <a:r>
              <a:rPr lang="th-TH" dirty="0" smtClean="0"/>
              <a:t>สามารถให้ข้อมูลหรือคู่มือแนะนำการใช้งานกับผู้ </a:t>
            </a:r>
            <a:r>
              <a:rPr lang="en-US" dirty="0" smtClean="0"/>
              <a:t>download image</a:t>
            </a:r>
            <a:r>
              <a:rPr lang="th-TH" dirty="0" smtClean="0"/>
              <a:t> ได้</a:t>
            </a:r>
          </a:p>
          <a:p>
            <a:r>
              <a:rPr lang="th-TH" dirty="0" smtClean="0"/>
              <a:t>มี </a:t>
            </a:r>
            <a:r>
              <a:rPr lang="en-US" dirty="0" smtClean="0"/>
              <a:t>official image </a:t>
            </a:r>
            <a:r>
              <a:rPr lang="th-TH" dirty="0" smtClean="0"/>
              <a:t>ที่สร้างจากผู้พัฒนาโปรแกรมเอง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th-TH" dirty="0" smtClean="0"/>
              <a:t>มีให้บริการ </a:t>
            </a:r>
            <a:r>
              <a:rPr lang="en-US" dirty="0" smtClean="0"/>
              <a:t>repository </a:t>
            </a:r>
            <a:r>
              <a:rPr lang="th-TH" dirty="0" smtClean="0"/>
              <a:t>บน </a:t>
            </a:r>
            <a:r>
              <a:rPr lang="en-US" dirty="0" smtClean="0"/>
              <a:t>cloud </a:t>
            </a:r>
            <a:r>
              <a:rPr lang="th-TH" dirty="0" smtClean="0"/>
              <a:t>แก่ผู้ใช้งาน</a:t>
            </a:r>
          </a:p>
          <a:p>
            <a:r>
              <a:rPr lang="en-US" dirty="0" smtClean="0"/>
              <a:t>Url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https://hub.docker.com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Free registry without cost</a:t>
            </a:r>
          </a:p>
          <a:p>
            <a:r>
              <a:rPr lang="en-US" dirty="0" smtClean="0"/>
              <a:t>Private repository (registry, trust registry)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84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Resource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in 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808435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292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Hub.docker.com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14" y="1482271"/>
            <a:ext cx="8745171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24" y="1052736"/>
            <a:ext cx="8748464" cy="4432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183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image </a:t>
            </a:r>
            <a:r>
              <a:rPr lang="th-TH" dirty="0" smtClean="0"/>
              <a:t>ออกจาก </a:t>
            </a:r>
            <a:r>
              <a:rPr lang="en-US" dirty="0" smtClean="0"/>
              <a:t>registry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Upload image </a:t>
            </a:r>
            <a:r>
              <a:rPr lang="th-TH" dirty="0" smtClean="0"/>
              <a:t>ขึ้นไปเก็บบน </a:t>
            </a:r>
            <a:r>
              <a:rPr lang="en-US" dirty="0" smtClean="0"/>
              <a:t>registry</a:t>
            </a:r>
          </a:p>
          <a:p>
            <a:pPr lvl="1"/>
            <a:r>
              <a:rPr lang="en-US" sz="1800" dirty="0" smtClean="0"/>
              <a:t>Login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&lt;</a:t>
            </a:r>
            <a:r>
              <a:rPr lang="en-US" sz="2400" dirty="0" smtClean="0">
                <a:solidFill>
                  <a:srgbClr val="00B0F0"/>
                </a:solidFill>
                <a:sym typeface="Wingdings" pitchFamily="2" charset="2"/>
              </a:rPr>
              <a:t>account name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/image name: </a:t>
            </a:r>
            <a:r>
              <a:rPr lang="en-US" sz="2400" dirty="0" smtClean="0">
                <a:solidFill>
                  <a:srgbClr val="00B0F0"/>
                </a:solidFill>
                <a:sym typeface="Wingdings" pitchFamily="2" charset="2"/>
              </a:rPr>
              <a:t>tags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4149080"/>
            <a:ext cx="842493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</a:t>
            </a:r>
            <a:r>
              <a:rPr lang="en-US" sz="2400" dirty="0" smtClean="0">
                <a:solidFill>
                  <a:srgbClr val="0070C0"/>
                </a:solidFill>
                <a:sym typeface="Wingdings" pitchFamily="2" charset="2"/>
              </a:rPr>
              <a:t>&lt;</a:t>
            </a:r>
            <a:r>
              <a:rPr lang="en-US" sz="2400" dirty="0" err="1" smtClean="0">
                <a:solidFill>
                  <a:srgbClr val="0070C0"/>
                </a:solidFill>
                <a:sym typeface="Wingdings" pitchFamily="2" charset="2"/>
              </a:rPr>
              <a:t>url</a:t>
            </a:r>
            <a:r>
              <a:rPr lang="en-US" sz="2400" dirty="0" smtClean="0">
                <a:solidFill>
                  <a:srgbClr val="0070C0"/>
                </a:solidFill>
                <a:sym typeface="Wingdings" pitchFamily="2" charset="2"/>
              </a:rPr>
              <a:t>&gt; -u &lt;username&gt; -p &lt;password&gt; </a:t>
            </a: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-e &lt;email&gt;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213285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23528" y="4739658"/>
            <a:ext cx="842493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-u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–p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–e xxxx@xxx.xxx</a:t>
            </a:r>
            <a:endParaRPr lang="th-TH" sz="2400" dirty="0">
              <a:solidFill>
                <a:srgbClr val="FF0000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528" y="5301208"/>
            <a:ext cx="842493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10.38.7.248:8080 –u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8724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000" dirty="0" smtClean="0"/>
              <a:t>Push image </a:t>
            </a:r>
            <a:r>
              <a:rPr lang="th-TH" sz="2000" dirty="0" smtClean="0"/>
              <a:t>ขึ้นไปเก็บบน </a:t>
            </a:r>
            <a:r>
              <a:rPr lang="en-US" sz="2000" dirty="0" smtClean="0"/>
              <a:t>registry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Logoff </a:t>
            </a:r>
            <a:r>
              <a:rPr lang="th-TH" sz="2000" dirty="0" smtClean="0"/>
              <a:t>ออกจาก </a:t>
            </a:r>
            <a:r>
              <a:rPr lang="en-US" sz="2000" dirty="0" smtClean="0"/>
              <a:t>Repository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marL="457200" lvl="1" indent="0">
              <a:buNone/>
            </a:pPr>
            <a:r>
              <a:rPr lang="en-US" i="1" dirty="0" smtClean="0"/>
              <a:t>*Docker 1.10 </a:t>
            </a:r>
            <a:r>
              <a:rPr lang="th-TH" i="1" dirty="0" smtClean="0"/>
              <a:t>จะทำการ </a:t>
            </a:r>
            <a:r>
              <a:rPr lang="en-US" i="1" dirty="0" smtClean="0"/>
              <a:t>push</a:t>
            </a:r>
            <a:r>
              <a:rPr lang="th-TH" i="1" dirty="0" smtClean="0"/>
              <a:t> แบบ </a:t>
            </a:r>
            <a:r>
              <a:rPr lang="en-US" i="1" dirty="0" smtClean="0"/>
              <a:t>parallel layer </a:t>
            </a:r>
            <a:r>
              <a:rPr lang="th-TH" i="1" dirty="0" smtClean="0"/>
              <a:t>ทำให้สามารถ </a:t>
            </a:r>
            <a:r>
              <a:rPr lang="en-US" i="1" dirty="0" smtClean="0"/>
              <a:t>push image </a:t>
            </a:r>
            <a:r>
              <a:rPr lang="th-TH" i="1" dirty="0" smtClean="0"/>
              <a:t>ได้เร็วขึ้น สามเท่าจากเดิม</a:t>
            </a:r>
            <a:endParaRPr lang="en-US" i="1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push&lt;account name/image name: tags&gt;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213285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/alpinelab:1.0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06487" y="32849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logoff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1258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1-3: Create &amp; Push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ใน</a:t>
            </a:r>
            <a:r>
              <a:rPr lang="en-US" sz="2000" dirty="0" smtClean="0"/>
              <a:t> workshop </a:t>
            </a:r>
            <a:r>
              <a:rPr lang="th-TH" sz="2000" dirty="0" smtClean="0"/>
              <a:t>นี้สอนการสร้าง</a:t>
            </a:r>
            <a:r>
              <a:rPr lang="en-US" sz="2000" dirty="0" smtClean="0"/>
              <a:t> image file </a:t>
            </a:r>
            <a:r>
              <a:rPr lang="th-TH" sz="2000" dirty="0" smtClean="0"/>
              <a:t>สำหรับใช้เป็น </a:t>
            </a:r>
            <a:r>
              <a:rPr lang="en-US" sz="2000" dirty="0" smtClean="0"/>
              <a:t>web server </a:t>
            </a:r>
            <a:r>
              <a:rPr lang="th-TH" sz="2000" dirty="0" smtClean="0"/>
              <a:t>และจัดเก็บ </a:t>
            </a:r>
            <a:r>
              <a:rPr lang="en-US" sz="2000" dirty="0" smtClean="0"/>
              <a:t>image file </a:t>
            </a:r>
            <a:r>
              <a:rPr lang="th-TH" sz="2000" dirty="0" smtClean="0"/>
              <a:t>ลงใน</a:t>
            </a:r>
            <a:r>
              <a:rPr lang="en-US" sz="2000" dirty="0" smtClean="0"/>
              <a:t> repository </a:t>
            </a:r>
            <a:r>
              <a:rPr lang="th-TH" sz="2000" dirty="0" smtClean="0"/>
              <a:t>ส่วนตัวเพื่อเตรียมไว้ใช้งาน</a:t>
            </a:r>
          </a:p>
          <a:p>
            <a:r>
              <a:rPr lang="th-TH" sz="2000" dirty="0" smtClean="0"/>
              <a:t>สมัครใช้งาน </a:t>
            </a:r>
            <a:r>
              <a:rPr lang="en-US" sz="2000" dirty="0" smtClean="0">
                <a:hlinkClick r:id="rId2"/>
              </a:rPr>
              <a:t>http://hub.docker.com</a:t>
            </a:r>
            <a:r>
              <a:rPr lang="en-US" sz="2000" dirty="0" smtClean="0"/>
              <a:t> </a:t>
            </a:r>
            <a:r>
              <a:rPr lang="th-TH" sz="2000" dirty="0" smtClean="0"/>
              <a:t>และแจ้งยืนยันอีเมล์เพื่อเริ่มใช้งาน</a:t>
            </a:r>
          </a:p>
          <a:p>
            <a:r>
              <a:rPr lang="th-TH" sz="2000" dirty="0" smtClean="0"/>
              <a:t>ทำการสร้าง </a:t>
            </a:r>
            <a:r>
              <a:rPr lang="en-US" sz="2000" dirty="0" smtClean="0"/>
              <a:t>repository</a:t>
            </a:r>
            <a:r>
              <a:rPr lang="th-TH" sz="2000" dirty="0" smtClean="0"/>
              <a:t> ชื่อ</a:t>
            </a:r>
            <a:r>
              <a:rPr lang="en-US" sz="2000" dirty="0" smtClean="0"/>
              <a:t> </a:t>
            </a:r>
            <a:r>
              <a:rPr lang="en-US" sz="2000" dirty="0" err="1" smtClean="0"/>
              <a:t>alpineweb</a:t>
            </a:r>
            <a:r>
              <a:rPr lang="en-US" sz="2000" dirty="0" smtClean="0"/>
              <a:t> </a:t>
            </a:r>
            <a:r>
              <a:rPr lang="th-TH" sz="2000" dirty="0" smtClean="0"/>
              <a:t>ตามตัวอย่างด้านล่าง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564904"/>
            <a:ext cx="4948783" cy="3615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896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1-3: Build &amp; Push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เข้าใช้งาน </a:t>
            </a:r>
            <a:r>
              <a:rPr lang="en-US" sz="2000" dirty="0" smtClean="0"/>
              <a:t>boot2docker </a:t>
            </a:r>
            <a:r>
              <a:rPr lang="th-TH" sz="2000" dirty="0" smtClean="0"/>
              <a:t>และตรวจสอบ</a:t>
            </a:r>
            <a:r>
              <a:rPr lang="en-US" sz="2000" dirty="0" smtClean="0"/>
              <a:t> image id </a:t>
            </a:r>
            <a:r>
              <a:rPr lang="th-TH" sz="2000" dirty="0" smtClean="0"/>
              <a:t>ด้วยคำสั่ง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tag image </a:t>
            </a:r>
            <a:r>
              <a:rPr lang="th-TH" sz="2000" dirty="0" smtClean="0"/>
              <a:t>ใหม่เป็น </a:t>
            </a:r>
            <a:r>
              <a:rPr lang="en-US" sz="2000" dirty="0" smtClean="0"/>
              <a:t>&lt;</a:t>
            </a:r>
            <a:r>
              <a:rPr lang="en-US" sz="2000" dirty="0" err="1" smtClean="0"/>
              <a:t>accountname</a:t>
            </a:r>
            <a:r>
              <a:rPr lang="en-US" sz="2000" dirty="0" smtClean="0"/>
              <a:t>&gt;/</a:t>
            </a:r>
            <a:r>
              <a:rPr lang="en-US" sz="2000" dirty="0" err="1" smtClean="0"/>
              <a:t>alpineweb:latest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Login </a:t>
            </a:r>
            <a:r>
              <a:rPr lang="th-TH" sz="2000" dirty="0" smtClean="0"/>
              <a:t>เข้า </a:t>
            </a:r>
            <a:r>
              <a:rPr lang="en-US" sz="2000" dirty="0" smtClean="0"/>
              <a:t>hub.docker.com </a:t>
            </a:r>
            <a:r>
              <a:rPr lang="th-TH" sz="2000" dirty="0" smtClean="0"/>
              <a:t>ด้วย </a:t>
            </a:r>
            <a:r>
              <a:rPr lang="en-US" sz="2000" dirty="0" smtClean="0"/>
              <a:t>username/password </a:t>
            </a:r>
            <a:r>
              <a:rPr lang="th-TH" sz="2000" dirty="0" smtClean="0"/>
              <a:t>ที่ตั้งไว้</a:t>
            </a:r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Push image alpine </a:t>
            </a:r>
            <a:r>
              <a:rPr lang="th-TH" sz="2000" dirty="0" smtClean="0"/>
              <a:t>ที่ </a:t>
            </a:r>
            <a:r>
              <a:rPr lang="en-US" sz="2000" dirty="0" smtClean="0"/>
              <a:t>tag </a:t>
            </a:r>
            <a:r>
              <a:rPr lang="th-TH" sz="2000" dirty="0" smtClean="0"/>
              <a:t>ไว้ขึ้น</a:t>
            </a:r>
            <a:r>
              <a:rPr lang="en-US" sz="2000" dirty="0" smtClean="0"/>
              <a:t> repository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accountname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7337" y="40050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–u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 -e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xxx@xx.xx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75768" y="51571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accountname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3862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Container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Container </a:t>
            </a:r>
            <a:r>
              <a:rPr lang="th-TH" sz="2000" dirty="0" smtClean="0"/>
              <a:t>คือชุดของ</a:t>
            </a:r>
            <a:r>
              <a:rPr lang="en-US" sz="2000" dirty="0" smtClean="0"/>
              <a:t> software </a:t>
            </a:r>
            <a:r>
              <a:rPr lang="th-TH" sz="2000" dirty="0" smtClean="0"/>
              <a:t> </a:t>
            </a:r>
            <a:r>
              <a:rPr lang="en-US" sz="2000" dirty="0" smtClean="0"/>
              <a:t>layer </a:t>
            </a:r>
            <a:r>
              <a:rPr lang="th-TH" sz="2000" dirty="0" smtClean="0"/>
              <a:t>ที่รันอิสระโดยอ้างอิงจาก </a:t>
            </a:r>
            <a:r>
              <a:rPr lang="en-US" sz="2000" dirty="0" smtClean="0"/>
              <a:t>image  (run)</a:t>
            </a:r>
            <a:endParaRPr lang="en-US" sz="2000" dirty="0"/>
          </a:p>
          <a:p>
            <a:r>
              <a:rPr lang="th-TH" sz="2000" dirty="0" smtClean="0"/>
              <a:t>ใช้สำหรับสร้างสภาพแวดล้อมที่จำเป็นต้องใช้ในการรันหรือพัฒนาโปรแกรม</a:t>
            </a:r>
          </a:p>
          <a:p>
            <a:r>
              <a:rPr lang="th-TH" sz="2000" dirty="0" smtClean="0"/>
              <a:t>เมื่อพัฒนาโปรแกรมเสร็จเรียบร้อยแล้ว หรือต้องการ </a:t>
            </a:r>
            <a:r>
              <a:rPr lang="en-US" sz="2000" dirty="0" smtClean="0"/>
              <a:t>backup container </a:t>
            </a:r>
            <a:r>
              <a:rPr lang="th-TH" sz="2000" dirty="0" smtClean="0"/>
              <a:t>สามารถสั่งเก็บ</a:t>
            </a:r>
            <a:r>
              <a:rPr lang="en-US" sz="2000" dirty="0"/>
              <a:t> </a:t>
            </a:r>
            <a:r>
              <a:rPr lang="en-US" sz="2000" dirty="0" smtClean="0"/>
              <a:t>container </a:t>
            </a:r>
            <a:r>
              <a:rPr lang="th-TH" sz="2000" dirty="0" smtClean="0"/>
              <a:t>ชุดปัจจุบันไปเป็น </a:t>
            </a:r>
            <a:r>
              <a:rPr lang="en-US" sz="2000" dirty="0" smtClean="0"/>
              <a:t>image </a:t>
            </a:r>
            <a:r>
              <a:rPr lang="th-TH" sz="2000" dirty="0" smtClean="0"/>
              <a:t>เพื่อรอการเรียกใช้งานต่อไป</a:t>
            </a:r>
            <a:r>
              <a:rPr lang="en-US" sz="2000" dirty="0" smtClean="0"/>
              <a:t> (commit)</a:t>
            </a:r>
            <a:endParaRPr lang="th-TH" sz="2000" dirty="0" smtClean="0"/>
          </a:p>
          <a:p>
            <a:endParaRPr lang="en-US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67" y="2996952"/>
            <a:ext cx="4165490" cy="297172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7409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Container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สั่ง </a:t>
            </a:r>
            <a:r>
              <a:rPr lang="en-US" sz="2000" dirty="0" smtClean="0"/>
              <a:t>run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เพื่อสร้าง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จาก </a:t>
            </a:r>
            <a:r>
              <a:rPr lang="en-US" sz="2000" dirty="0" smtClean="0"/>
              <a:t>image file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สั่ง </a:t>
            </a:r>
            <a:r>
              <a:rPr lang="en-US" sz="2000" dirty="0" smtClean="0"/>
              <a:t>exec command </a:t>
            </a:r>
            <a:r>
              <a:rPr lang="th-TH" sz="2000" dirty="0" smtClean="0"/>
              <a:t>ไปบน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ที่รันอยู่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เริ่ม</a:t>
            </a:r>
            <a:r>
              <a:rPr lang="en-US" sz="2000" dirty="0" smtClean="0"/>
              <a:t>/</a:t>
            </a:r>
            <a:r>
              <a:rPr lang="th-TH" sz="2000" dirty="0" smtClean="0"/>
              <a:t>หยุด </a:t>
            </a:r>
            <a:r>
              <a:rPr lang="en-US" sz="2000" dirty="0" smtClean="0"/>
              <a:t>container 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ลบ</a:t>
            </a:r>
            <a:r>
              <a:rPr lang="en-US" sz="2000" dirty="0" smtClean="0"/>
              <a:t> container</a:t>
            </a:r>
            <a:endParaRPr lang="th-TH" sz="2000" dirty="0" smtClean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&lt;option&gt; &lt;image id/name&gt; &lt;command&gt;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7471" y="2060848"/>
            <a:ext cx="7130913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-t --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-p 3000:3000 \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node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371703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exec –it &lt;container id/name&gt; &lt;command&gt;</a:t>
            </a:r>
            <a:endParaRPr lang="th-TH" sz="2400" b="1" dirty="0">
              <a:solidFill>
                <a:srgbClr val="0070C0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7472" y="486916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&lt;start/stop&gt; &lt;container id/name&gt;</a:t>
            </a:r>
            <a:endParaRPr lang="th-TH" sz="2400" b="1" dirty="0">
              <a:solidFill>
                <a:srgbClr val="0070C0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7471" y="58052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containerid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/name&gt;</a:t>
            </a:r>
            <a:endParaRPr lang="th-TH" sz="2400" b="1" dirty="0">
              <a:solidFill>
                <a:srgbClr val="0070C0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3270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1-4: Run Container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 smtClean="0"/>
              <a:t>Ex 1: Interactive NODEJS</a:t>
            </a:r>
            <a:endParaRPr lang="th-TH" sz="2000" u="sng" dirty="0" smtClean="0"/>
          </a:p>
          <a:p>
            <a:r>
              <a:rPr lang="th-TH" sz="2000" dirty="0" smtClean="0"/>
              <a:t>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แบบ</a:t>
            </a:r>
            <a:r>
              <a:rPr lang="en-US" sz="2000" dirty="0" smtClean="0"/>
              <a:t> Interactive </a:t>
            </a:r>
            <a:r>
              <a:rPr lang="th-TH" sz="2000" dirty="0" smtClean="0"/>
              <a:t>โดยตั้งชื่อว่า</a:t>
            </a:r>
            <a:r>
              <a:rPr lang="en-US" sz="2000" dirty="0" smtClean="0"/>
              <a:t>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</a:t>
            </a:r>
            <a:r>
              <a:rPr lang="th-TH" sz="2000" dirty="0" smtClean="0"/>
              <a:t>และ </a:t>
            </a:r>
            <a:r>
              <a:rPr lang="en-US" sz="2000" dirty="0" smtClean="0"/>
              <a:t>map network 3000:3000 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ทดสอบเปิดหน้าเว็บบน </a:t>
            </a:r>
            <a:r>
              <a:rPr lang="en-US" sz="2000" dirty="0" smtClean="0"/>
              <a:t>url: http://&lt;ip address&gt;:3000</a:t>
            </a:r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ด้วยคำสั่ง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en-US" sz="2000" dirty="0" smtClean="0"/>
              <a:t>Exist with </a:t>
            </a:r>
            <a:r>
              <a:rPr lang="en-US" sz="2000" dirty="0" err="1" smtClean="0"/>
              <a:t>Ctrl+C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227687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 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-t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-p 3000:3000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40050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-a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9049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1-4: Run Container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 smtClean="0"/>
              <a:t>Ex 2: Detach Mode NODEJS</a:t>
            </a:r>
            <a:endParaRPr lang="th-TH" sz="2000" u="sng" dirty="0" smtClean="0"/>
          </a:p>
          <a:p>
            <a:r>
              <a:rPr lang="th-TH" sz="2000" dirty="0" smtClean="0"/>
              <a:t>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แบบ</a:t>
            </a:r>
            <a:r>
              <a:rPr lang="en-US" sz="2000" dirty="0" smtClean="0"/>
              <a:t> detach (daemon) </a:t>
            </a:r>
            <a:r>
              <a:rPr lang="th-TH" sz="2000" dirty="0" smtClean="0"/>
              <a:t>โดยตั้งชื่อว่า</a:t>
            </a:r>
            <a:r>
              <a:rPr lang="en-US" sz="2000" dirty="0" smtClean="0"/>
              <a:t>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</a:t>
            </a:r>
            <a:r>
              <a:rPr lang="th-TH" sz="2000" dirty="0" smtClean="0"/>
              <a:t>และ </a:t>
            </a:r>
            <a:r>
              <a:rPr lang="en-US" sz="2000" dirty="0" smtClean="0"/>
              <a:t>map network 3000:3000 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ทดสอบเปิดหน้าเว็บบน </a:t>
            </a:r>
            <a:r>
              <a:rPr lang="en-US" sz="2000" dirty="0" smtClean="0"/>
              <a:t>url: http://&lt;ip address&gt;:3000</a:t>
            </a:r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ด้วยคำสั่ง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ทดสอบ</a:t>
            </a:r>
            <a:r>
              <a:rPr lang="en-US" sz="2000" dirty="0" smtClean="0"/>
              <a:t> Shell </a:t>
            </a:r>
            <a:r>
              <a:rPr lang="th-TH" sz="2000" dirty="0" smtClean="0"/>
              <a:t>เข้าสู่ </a:t>
            </a:r>
            <a:r>
              <a:rPr lang="en-US" sz="2000" dirty="0" smtClean="0"/>
              <a:t>container </a:t>
            </a:r>
            <a:r>
              <a:rPr lang="th-TH" sz="2000" dirty="0" smtClean="0"/>
              <a:t> ด้วยคำสั่ง</a:t>
            </a:r>
            <a:r>
              <a:rPr lang="en-US" sz="2000" dirty="0" smtClean="0"/>
              <a:t> </a:t>
            </a:r>
            <a:r>
              <a:rPr lang="th-TH" sz="20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227687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t --name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-p 3000:3000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40050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-a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0" y="50851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exec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3509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Resource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Download on Google Drive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drive.google.com/open?id=0ByjcBsedtQQicDk4VXI5ejUwNzA</a:t>
            </a:r>
            <a:endParaRPr lang="en-US" dirty="0" smtClean="0"/>
          </a:p>
          <a:p>
            <a:r>
              <a:rPr lang="en-US" dirty="0" smtClean="0"/>
              <a:t>Download on GitHub</a:t>
            </a:r>
          </a:p>
          <a:p>
            <a:pPr lvl="1"/>
            <a:r>
              <a:rPr lang="en-US" dirty="0" smtClean="0">
                <a:hlinkClick r:id="rId4"/>
              </a:rPr>
              <a:t>git@github.com:praparn/dockerworkshop.git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640" y="2620872"/>
            <a:ext cx="4464496" cy="322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8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1-4: Run Container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 smtClean="0"/>
              <a:t>Ex 2: Detach Mode NODEJS</a:t>
            </a:r>
            <a:endParaRPr lang="th-TH" sz="2000" u="sng" dirty="0" smtClean="0"/>
          </a:p>
          <a:p>
            <a:r>
              <a:rPr lang="th-TH" sz="2000" dirty="0" smtClean="0"/>
              <a:t>สั่งหยุดเริ่ม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ด้วยคำสั่ง</a:t>
            </a:r>
            <a:r>
              <a:rPr lang="en-US" sz="2000" dirty="0" smtClean="0"/>
              <a:t> stop 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ทำการ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ทดสอบ</a:t>
            </a:r>
            <a:r>
              <a:rPr lang="en-US" sz="2000" dirty="0" smtClean="0"/>
              <a:t> Shell </a:t>
            </a:r>
            <a:r>
              <a:rPr lang="th-TH" sz="2000" dirty="0" smtClean="0"/>
              <a:t>เข้าสู่ </a:t>
            </a:r>
            <a:r>
              <a:rPr lang="en-US" sz="2000" dirty="0" smtClean="0"/>
              <a:t>container </a:t>
            </a:r>
            <a:r>
              <a:rPr lang="th-TH" sz="2000" dirty="0" smtClean="0"/>
              <a:t> ด้วยคำสั่ง</a:t>
            </a:r>
            <a:r>
              <a:rPr lang="en-US" sz="2000" dirty="0" smtClean="0"/>
              <a:t> </a:t>
            </a:r>
            <a:r>
              <a:rPr lang="th-TH" sz="20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184482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33569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-a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0" y="50851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exec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234888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start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0934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CPU, Memory &amp; I/O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37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Default container </a:t>
            </a:r>
            <a:r>
              <a:rPr lang="th-TH" sz="2000" dirty="0" smtClean="0"/>
              <a:t>จะมองเห็น</a:t>
            </a:r>
            <a:r>
              <a:rPr lang="en-US" sz="2000" dirty="0" smtClean="0"/>
              <a:t> CPU resource </a:t>
            </a:r>
            <a:r>
              <a:rPr lang="th-TH" sz="2000" dirty="0" smtClean="0"/>
              <a:t>ทั้งหมดในเครื่องระหว่าง </a:t>
            </a:r>
            <a:r>
              <a:rPr lang="en-US" sz="2000" dirty="0" smtClean="0"/>
              <a:t>runtime </a:t>
            </a:r>
            <a:r>
              <a:rPr lang="th-TH" sz="2000" dirty="0" smtClean="0"/>
              <a:t>และ </a:t>
            </a:r>
            <a:r>
              <a:rPr lang="en-US" sz="2000" dirty="0" smtClean="0"/>
              <a:t>share </a:t>
            </a:r>
            <a:r>
              <a:rPr lang="th-TH" sz="2000" dirty="0" smtClean="0"/>
              <a:t>เวลาการทำงานให้ทุก </a:t>
            </a:r>
            <a:r>
              <a:rPr lang="en-US" sz="2000" dirty="0" smtClean="0"/>
              <a:t>container </a:t>
            </a:r>
            <a:r>
              <a:rPr lang="th-TH" sz="2000" dirty="0" smtClean="0"/>
              <a:t>เท่ากัน</a:t>
            </a:r>
          </a:p>
          <a:p>
            <a:endParaRPr lang="en-US" sz="2000" dirty="0" smtClean="0"/>
          </a:p>
          <a:p>
            <a:r>
              <a:rPr lang="en-US" sz="2000" dirty="0" err="1" smtClean="0"/>
              <a:t>config</a:t>
            </a:r>
            <a:r>
              <a:rPr lang="en-US" sz="2000" dirty="0" smtClean="0"/>
              <a:t> share time </a:t>
            </a:r>
            <a:r>
              <a:rPr lang="th-TH" sz="2000" dirty="0" smtClean="0"/>
              <a:t>ในการใช้งาน </a:t>
            </a:r>
            <a:r>
              <a:rPr lang="en-US" sz="2000" dirty="0" smtClean="0"/>
              <a:t>(default: 1024)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err="1" smtClean="0"/>
              <a:t>config</a:t>
            </a:r>
            <a:r>
              <a:rPr lang="en-US" sz="2000" dirty="0" smtClean="0"/>
              <a:t> share core </a:t>
            </a:r>
            <a:r>
              <a:rPr lang="en-US" sz="2000" dirty="0" err="1" smtClean="0"/>
              <a:t>cpu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กำหนด </a:t>
            </a:r>
            <a:r>
              <a:rPr lang="en-US" sz="2000" dirty="0" err="1" smtClean="0"/>
              <a:t>cpu</a:t>
            </a:r>
            <a:r>
              <a:rPr lang="en-US" sz="2000" dirty="0"/>
              <a:t> </a:t>
            </a:r>
            <a:r>
              <a:rPr lang="en-US" sz="2000" dirty="0" smtClean="0"/>
              <a:t>quota &amp; period (default: 100 </a:t>
            </a:r>
            <a:r>
              <a:rPr lang="en-US" sz="2000" dirty="0" err="1" smtClean="0"/>
              <a:t>ms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NUMA (non-uniform memory access) </a:t>
            </a:r>
            <a:r>
              <a:rPr lang="en-US" sz="2000" dirty="0" err="1" smtClean="0"/>
              <a:t>architcture</a:t>
            </a: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249289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cpu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-shares, -c =“&lt;0 (default): Ratio&gt;”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23528" y="36450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 smtClean="0">
                <a:solidFill>
                  <a:schemeClr val="tx1"/>
                </a:solidFill>
              </a:rPr>
              <a:t>=“1, 3"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23528" y="472514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-period=100000 </a:t>
            </a: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-quota=500000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580526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cpuset</a:t>
            </a:r>
            <a:r>
              <a:rPr lang="en-US" sz="2400" dirty="0" smtClean="0">
                <a:solidFill>
                  <a:schemeClr val="tx1"/>
                </a:solidFill>
              </a:rPr>
              <a:t>-mems=“1,3”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0211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Download </a:t>
            </a:r>
            <a:r>
              <a:rPr lang="en-US" sz="2000" dirty="0" err="1" smtClean="0"/>
              <a:t>cAdvisor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สั่งรัน </a:t>
            </a:r>
            <a:r>
              <a:rPr lang="en-US" sz="2000" dirty="0" err="1" smtClean="0"/>
              <a:t>cAdvisor</a:t>
            </a:r>
            <a:r>
              <a:rPr lang="en-US" sz="2000" dirty="0" smtClean="0"/>
              <a:t> </a:t>
            </a:r>
            <a:r>
              <a:rPr lang="th-TH" sz="2000" dirty="0" smtClean="0"/>
              <a:t>ตาม</a:t>
            </a:r>
            <a:r>
              <a:rPr lang="en-US" sz="2000" dirty="0" smtClean="0"/>
              <a:t> command </a:t>
            </a:r>
            <a:r>
              <a:rPr lang="th-TH" sz="2000" dirty="0" smtClean="0"/>
              <a:t>ดังนี้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cadvisor:latest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35283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--volume=/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/run:/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run:rw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--volume=/sys:/</a:t>
            </a:r>
            <a:r>
              <a:rPr lang="en-US" sz="2400" dirty="0" err="1">
                <a:solidFill>
                  <a:schemeClr val="tx1"/>
                </a:solidFill>
              </a:rPr>
              <a:t>sys:ro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--volume=/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/lib/</a:t>
            </a:r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/:/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/lib/</a:t>
            </a:r>
            <a:r>
              <a:rPr lang="en-US" sz="2400" dirty="0" err="1">
                <a:solidFill>
                  <a:schemeClr val="tx1"/>
                </a:solidFill>
              </a:rPr>
              <a:t>docker:ro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--publish=8080:8080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--detach=true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</a:t>
            </a:r>
            <a:r>
              <a:rPr lang="en-US" sz="2400" dirty="0" err="1">
                <a:solidFill>
                  <a:schemeClr val="tx1"/>
                </a:solidFill>
              </a:rPr>
              <a:t>cadvisor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cadvisor:latest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4277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cAdvisor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54501"/>
            <a:ext cx="6408144" cy="450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5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Download </a:t>
            </a:r>
            <a:r>
              <a:rPr lang="en-US" sz="2000" dirty="0" err="1" smtClean="0"/>
              <a:t>busybox</a:t>
            </a:r>
            <a:r>
              <a:rPr lang="en-US" sz="2000" dirty="0" smtClean="0"/>
              <a:t> </a:t>
            </a:r>
            <a:r>
              <a:rPr lang="th-TH" sz="2000" dirty="0" smtClean="0"/>
              <a:t> เพื่อใช้ในการทดสอบ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Scenario 1 (Single CPU: 70/30)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busybox:latest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--name='Share_30'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>
                <a:solidFill>
                  <a:schemeClr val="tx1"/>
                </a:solidFill>
              </a:rPr>
              <a:t>=0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</a:t>
            </a:r>
            <a:r>
              <a:rPr lang="en-US" sz="2400" dirty="0">
                <a:solidFill>
                  <a:schemeClr val="tx1"/>
                </a:solidFill>
              </a:rPr>
              <a:t>-shares=30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32565" y="4437112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</a:t>
            </a:r>
            <a:r>
              <a:rPr lang="en-US" sz="2400" dirty="0" smtClean="0">
                <a:solidFill>
                  <a:schemeClr val="tx1"/>
                </a:solidFill>
              </a:rPr>
              <a:t>'Share_70</a:t>
            </a:r>
            <a:r>
              <a:rPr lang="en-US" sz="2400" dirty="0">
                <a:solidFill>
                  <a:schemeClr val="tx1"/>
                </a:solidFill>
              </a:rPr>
              <a:t>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>
                <a:solidFill>
                  <a:schemeClr val="tx1"/>
                </a:solidFill>
              </a:rPr>
              <a:t>=0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-shares=70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3789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Result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87" y="1563992"/>
            <a:ext cx="6523581" cy="433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8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Download </a:t>
            </a:r>
            <a:r>
              <a:rPr lang="en-US" sz="2000" dirty="0" err="1" smtClean="0"/>
              <a:t>busybox</a:t>
            </a:r>
            <a:r>
              <a:rPr lang="en-US" sz="2000" dirty="0" smtClean="0"/>
              <a:t> </a:t>
            </a:r>
            <a:r>
              <a:rPr lang="th-TH" sz="2000" dirty="0" smtClean="0"/>
              <a:t> เพื่อใช้ในการทดสอบ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Scenario 2 (Multiple CPU: 70/30)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busybox:latest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--name='Share_30'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>
                <a:solidFill>
                  <a:schemeClr val="tx1"/>
                </a:solidFill>
              </a:rPr>
              <a:t>=0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</a:t>
            </a:r>
            <a:r>
              <a:rPr lang="en-US" sz="2400" dirty="0">
                <a:solidFill>
                  <a:schemeClr val="tx1"/>
                </a:solidFill>
              </a:rPr>
              <a:t>-shares=30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32565" y="4437112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</a:t>
            </a:r>
            <a:r>
              <a:rPr lang="en-US" sz="2400" dirty="0" smtClean="0">
                <a:solidFill>
                  <a:schemeClr val="tx1"/>
                </a:solidFill>
              </a:rPr>
              <a:t>'Share_70</a:t>
            </a:r>
            <a:r>
              <a:rPr lang="en-US" sz="2400" dirty="0">
                <a:solidFill>
                  <a:schemeClr val="tx1"/>
                </a:solidFill>
              </a:rPr>
              <a:t>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cpuset-cpus</a:t>
            </a:r>
            <a:r>
              <a:rPr lang="en-US" sz="2400" dirty="0" smtClean="0">
                <a:solidFill>
                  <a:schemeClr val="tx1"/>
                </a:solidFill>
              </a:rPr>
              <a:t>=1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-shares=70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6836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Default container </a:t>
            </a:r>
            <a:r>
              <a:rPr lang="th-TH" sz="2000" dirty="0" smtClean="0"/>
              <a:t>จะมองเห็น</a:t>
            </a:r>
            <a:r>
              <a:rPr lang="en-US" sz="2000" dirty="0" smtClean="0"/>
              <a:t> </a:t>
            </a:r>
            <a:r>
              <a:rPr lang="en-US" sz="2000" dirty="0"/>
              <a:t>m</a:t>
            </a:r>
            <a:r>
              <a:rPr lang="en-US" sz="2000" dirty="0" smtClean="0"/>
              <a:t>emory resource </a:t>
            </a:r>
            <a:r>
              <a:rPr lang="th-TH" sz="2000" dirty="0" smtClean="0"/>
              <a:t>ทั้งหมดในเครื่องระหว่าง </a:t>
            </a:r>
            <a:r>
              <a:rPr lang="en-US" sz="2000" dirty="0" smtClean="0"/>
              <a:t>runtime </a:t>
            </a:r>
            <a:r>
              <a:rPr lang="th-TH" sz="2000" dirty="0" smtClean="0"/>
              <a:t>และสามารถใช้งาน </a:t>
            </a:r>
            <a:r>
              <a:rPr lang="en-US" sz="2000" dirty="0" smtClean="0"/>
              <a:t>memory resource </a:t>
            </a:r>
            <a:r>
              <a:rPr lang="th-TH" sz="2000" dirty="0" smtClean="0"/>
              <a:t>ทั้งหมดเท่าที่ต้องการ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lvl="1"/>
            <a:endParaRPr lang="en-US" sz="12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92848"/>
            <a:ext cx="3744416" cy="21830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772816"/>
            <a:ext cx="3528392" cy="441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8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การคอนฟิก </a:t>
            </a:r>
            <a:r>
              <a:rPr lang="en-US" sz="2000" dirty="0" smtClean="0"/>
              <a:t>memory </a:t>
            </a:r>
            <a:r>
              <a:rPr lang="th-TH" sz="2000" dirty="0" smtClean="0"/>
              <a:t>บน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สามารถกำหนดได้ดังนี้</a:t>
            </a:r>
          </a:p>
          <a:p>
            <a:r>
              <a:rPr lang="en-US" sz="2000" dirty="0" smtClean="0"/>
              <a:t>memory limit and reservation (default: </a:t>
            </a:r>
            <a:r>
              <a:rPr lang="en-US" sz="2000" dirty="0" err="1" smtClean="0"/>
              <a:t>unlimit</a:t>
            </a:r>
            <a:r>
              <a:rPr lang="en-US" sz="2000" dirty="0" smtClean="0"/>
              <a:t>) (</a:t>
            </a:r>
            <a:r>
              <a:rPr lang="en-US" sz="2000" dirty="0" err="1" smtClean="0"/>
              <a:t>B:byte</a:t>
            </a:r>
            <a:r>
              <a:rPr lang="en-US" sz="2000" dirty="0" smtClean="0"/>
              <a:t>, K:kilobyte, M:megabyte, G:gigabyte)</a:t>
            </a:r>
            <a:endParaRPr lang="th-TH" sz="2000" dirty="0" smtClean="0"/>
          </a:p>
          <a:p>
            <a:endParaRPr lang="th-TH" sz="2000" dirty="0"/>
          </a:p>
          <a:p>
            <a:endParaRPr lang="en-US" sz="2000" dirty="0"/>
          </a:p>
          <a:p>
            <a:r>
              <a:rPr lang="en-US" sz="2000" dirty="0" smtClean="0"/>
              <a:t>memory swap (default: </a:t>
            </a:r>
            <a:r>
              <a:rPr lang="en-US" sz="2000" dirty="0" err="1" smtClean="0"/>
              <a:t>unlimit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kernel memory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memory </a:t>
            </a:r>
            <a:r>
              <a:rPr lang="en-US" sz="2000" dirty="0" err="1" smtClean="0"/>
              <a:t>swappiness</a:t>
            </a:r>
            <a:r>
              <a:rPr lang="en-US" sz="2000" dirty="0" smtClean="0"/>
              <a:t> (kernel)(0=no swap)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lvl="1"/>
            <a:endParaRPr lang="en-US" sz="12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213285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--memory, -m =10G --memory-reservation= 1G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321297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 memory-swap= -1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436510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 kernel-memory= 500M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54452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 memory-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swappiness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=0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7433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Principle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5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memory </a:t>
            </a:r>
            <a:r>
              <a:rPr lang="th-TH" sz="2000" dirty="0" smtClean="0"/>
              <a:t>ใน </a:t>
            </a:r>
            <a:r>
              <a:rPr lang="en-US" sz="2000" dirty="0" smtClean="0"/>
              <a:t>production system</a:t>
            </a:r>
          </a:p>
          <a:p>
            <a:r>
              <a:rPr lang="th-TH" sz="2000" dirty="0" smtClean="0"/>
              <a:t>กำหนด </a:t>
            </a:r>
            <a:r>
              <a:rPr lang="en-US" sz="2000" dirty="0" smtClean="0"/>
              <a:t>memory-</a:t>
            </a:r>
            <a:r>
              <a:rPr lang="en-US" sz="2000" dirty="0" err="1" smtClean="0"/>
              <a:t>swappiness</a:t>
            </a:r>
            <a:r>
              <a:rPr lang="en-US" sz="2000" dirty="0" smtClean="0"/>
              <a:t> = 0 (no </a:t>
            </a:r>
            <a:r>
              <a:rPr lang="en-US" sz="2000" dirty="0" err="1" smtClean="0"/>
              <a:t>swappiness</a:t>
            </a:r>
            <a:r>
              <a:rPr lang="en-US" sz="2000" dirty="0" smtClean="0"/>
              <a:t> for kernel memory)</a:t>
            </a:r>
          </a:p>
          <a:p>
            <a:r>
              <a:rPr lang="th-TH" sz="2000" dirty="0" smtClean="0"/>
              <a:t>กำหนด </a:t>
            </a:r>
            <a:r>
              <a:rPr lang="en-US" sz="2000" dirty="0" smtClean="0"/>
              <a:t>memory swap (--memory-swap) </a:t>
            </a:r>
            <a:r>
              <a:rPr lang="th-TH" sz="2000" dirty="0" smtClean="0"/>
              <a:t>เป็น </a:t>
            </a:r>
            <a:r>
              <a:rPr lang="en-US" sz="2000" dirty="0" smtClean="0"/>
              <a:t>2 </a:t>
            </a:r>
            <a:r>
              <a:rPr lang="th-TH" sz="2000" dirty="0" smtClean="0"/>
              <a:t>เท่าของ </a:t>
            </a:r>
            <a:r>
              <a:rPr lang="en-US" sz="2000" dirty="0" smtClean="0"/>
              <a:t>memory (Limit)</a:t>
            </a:r>
          </a:p>
          <a:p>
            <a:r>
              <a:rPr lang="en-US" sz="2000" dirty="0" smtClean="0"/>
              <a:t>monitor</a:t>
            </a:r>
            <a:r>
              <a:rPr lang="th-TH" sz="2000" dirty="0" smtClean="0"/>
              <a:t> </a:t>
            </a:r>
            <a:r>
              <a:rPr lang="en-US" sz="2000" dirty="0" smtClean="0"/>
              <a:t>footprint</a:t>
            </a:r>
            <a:r>
              <a:rPr lang="th-TH" sz="2000" dirty="0" smtClean="0"/>
              <a:t> ในการใช้งาน </a:t>
            </a:r>
            <a:r>
              <a:rPr lang="en-US" sz="2000" dirty="0" smtClean="0"/>
              <a:t>memory </a:t>
            </a:r>
            <a:r>
              <a:rPr lang="th-TH" sz="2000" dirty="0" smtClean="0"/>
              <a:t>ของ </a:t>
            </a:r>
            <a:r>
              <a:rPr lang="en-US" sz="2000" dirty="0" smtClean="0"/>
              <a:t>application system </a:t>
            </a:r>
            <a:r>
              <a:rPr lang="th-TH" sz="2000" dirty="0" smtClean="0"/>
              <a:t>แล้วกำหนดเป็น</a:t>
            </a:r>
            <a:r>
              <a:rPr lang="en-US" sz="2000" dirty="0" smtClean="0"/>
              <a:t> “--memory-reservation”</a:t>
            </a:r>
          </a:p>
          <a:p>
            <a:r>
              <a:rPr lang="th-TH" sz="2000" dirty="0" smtClean="0"/>
              <a:t>ทำ </a:t>
            </a:r>
            <a:r>
              <a:rPr lang="en-US" sz="2000" dirty="0" smtClean="0"/>
              <a:t>capacity testing </a:t>
            </a:r>
            <a:r>
              <a:rPr lang="th-TH" sz="2000" dirty="0" smtClean="0"/>
              <a:t>เพื่อกำหนด </a:t>
            </a:r>
            <a:r>
              <a:rPr lang="en-US" sz="2000" dirty="0" smtClean="0"/>
              <a:t>maximum  memory </a:t>
            </a:r>
            <a:r>
              <a:rPr lang="th-TH" sz="2000" dirty="0" smtClean="0"/>
              <a:t>ที่ต้องการในการใช้งาน </a:t>
            </a:r>
            <a:r>
              <a:rPr lang="en-US" sz="2000" dirty="0" smtClean="0"/>
              <a:t>(+30%)</a:t>
            </a:r>
            <a:r>
              <a:rPr lang="th-TH" sz="2000" dirty="0" smtClean="0"/>
              <a:t> แล้วกำหนด</a:t>
            </a:r>
            <a:r>
              <a:rPr lang="en-US" sz="2000" dirty="0" smtClean="0"/>
              <a:t> “--memory“ (Limit)</a:t>
            </a:r>
          </a:p>
          <a:p>
            <a:r>
              <a:rPr lang="th-TH" sz="2000" dirty="0" smtClean="0"/>
              <a:t>สำหรับ </a:t>
            </a:r>
            <a:r>
              <a:rPr lang="en-US" sz="2000" dirty="0" smtClean="0"/>
              <a:t>critical system </a:t>
            </a:r>
            <a:r>
              <a:rPr lang="th-TH" sz="2000" dirty="0" smtClean="0"/>
              <a:t>ให้กำหนด </a:t>
            </a:r>
            <a:r>
              <a:rPr lang="en-US" sz="2000" dirty="0" smtClean="0"/>
              <a:t>“--memory-reservation” </a:t>
            </a:r>
            <a:r>
              <a:rPr lang="th-TH" sz="2000" dirty="0" smtClean="0"/>
              <a:t>เท่ากับ</a:t>
            </a:r>
            <a:r>
              <a:rPr lang="en-US" sz="2000" dirty="0" smtClean="0"/>
              <a:t> “--memory“ (Limit)</a:t>
            </a:r>
          </a:p>
          <a:p>
            <a:r>
              <a:rPr lang="en-US" sz="2000" dirty="0" smtClean="0"/>
              <a:t>Memory Priority ? (Still waiting)</a:t>
            </a:r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9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9869"/>
            <a:ext cx="8229600" cy="5073427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โดย </a:t>
            </a:r>
            <a:r>
              <a:rPr lang="en-US" sz="2000" dirty="0" smtClean="0"/>
              <a:t>default </a:t>
            </a:r>
            <a:r>
              <a:rPr lang="th-TH" sz="2000" dirty="0" smtClean="0"/>
              <a:t>ทุก </a:t>
            </a:r>
            <a:r>
              <a:rPr lang="en-US" sz="2000" dirty="0" smtClean="0"/>
              <a:t>container </a:t>
            </a:r>
            <a:r>
              <a:rPr lang="th-TH" sz="2000" dirty="0" smtClean="0"/>
              <a:t>จะมีโอกาสใช้</a:t>
            </a:r>
            <a:r>
              <a:rPr lang="en-US" sz="2000" dirty="0" smtClean="0"/>
              <a:t> I/O</a:t>
            </a:r>
            <a:r>
              <a:rPr lang="th-TH" sz="2000" dirty="0" smtClean="0"/>
              <a:t> เท่าๆกัน </a:t>
            </a:r>
            <a:r>
              <a:rPr lang="en-US" sz="2000" dirty="0" smtClean="0"/>
              <a:t>(500 weight)</a:t>
            </a:r>
          </a:p>
          <a:p>
            <a:endParaRPr lang="th-TH" sz="2000" dirty="0" smtClean="0"/>
          </a:p>
          <a:p>
            <a:r>
              <a:rPr lang="th-TH" sz="2000" dirty="0" smtClean="0"/>
              <a:t>กำหนดค่า</a:t>
            </a:r>
            <a:r>
              <a:rPr lang="en-US" sz="2000" dirty="0" smtClean="0"/>
              <a:t> weight </a:t>
            </a:r>
            <a:r>
              <a:rPr lang="th-TH" sz="2000" dirty="0" smtClean="0"/>
              <a:t>ในการใช้งาน</a:t>
            </a:r>
            <a:r>
              <a:rPr lang="en-US" sz="2000" dirty="0" smtClean="0"/>
              <a:t> I/O (</a:t>
            </a:r>
            <a:r>
              <a:rPr lang="th-TH" sz="2000" dirty="0" smtClean="0"/>
              <a:t>สำหรับ </a:t>
            </a:r>
            <a:r>
              <a:rPr lang="en-US" sz="2000" dirty="0" smtClean="0"/>
              <a:t>Direct IO </a:t>
            </a:r>
            <a:r>
              <a:rPr lang="th-TH" sz="2000" dirty="0" smtClean="0"/>
              <a:t>เท่านั้น)</a:t>
            </a:r>
          </a:p>
          <a:p>
            <a:endParaRPr lang="th-TH" sz="2000" dirty="0"/>
          </a:p>
          <a:p>
            <a:endParaRPr lang="en-US" sz="2000" dirty="0"/>
          </a:p>
          <a:p>
            <a:r>
              <a:rPr lang="th-TH" sz="2000" dirty="0" smtClean="0"/>
              <a:t>จำกัดการอ่านข้อมูล เป็น</a:t>
            </a:r>
            <a:r>
              <a:rPr lang="en-US" sz="2000" dirty="0" smtClean="0"/>
              <a:t> bps </a:t>
            </a:r>
            <a:r>
              <a:rPr lang="en-US" sz="2000" dirty="0"/>
              <a:t>(kb: kilobyte, </a:t>
            </a:r>
            <a:r>
              <a:rPr lang="en-US" sz="2000" dirty="0" err="1"/>
              <a:t>mb</a:t>
            </a:r>
            <a:r>
              <a:rPr lang="en-US" sz="2000" dirty="0"/>
              <a:t>:  megabyte, </a:t>
            </a:r>
            <a:r>
              <a:rPr lang="en-US" sz="2000" dirty="0" err="1"/>
              <a:t>gb</a:t>
            </a:r>
            <a:r>
              <a:rPr lang="en-US" sz="2000" dirty="0"/>
              <a:t>: gigabyte) </a:t>
            </a:r>
            <a:r>
              <a:rPr lang="en-US" sz="2000" dirty="0" smtClean="0"/>
              <a:t>/ </a:t>
            </a:r>
            <a:r>
              <a:rPr lang="en-US" sz="2000" dirty="0" err="1" smtClean="0"/>
              <a:t>iops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จำกัดการเขียนข้อมูล</a:t>
            </a:r>
            <a:r>
              <a:rPr lang="en-US" sz="2000" dirty="0" smtClean="0"/>
              <a:t> </a:t>
            </a:r>
            <a:r>
              <a:rPr lang="th-TH" sz="2000" dirty="0" smtClean="0"/>
              <a:t>เป็น</a:t>
            </a:r>
            <a:r>
              <a:rPr lang="en-US" sz="2000" dirty="0" smtClean="0"/>
              <a:t> bps , </a:t>
            </a:r>
            <a:r>
              <a:rPr lang="en-US" sz="2000" dirty="0" err="1" smtClean="0"/>
              <a:t>iops</a:t>
            </a:r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lvl="1"/>
            <a:endParaRPr lang="en-US" sz="12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213285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blkio</a:t>
            </a:r>
            <a:r>
              <a:rPr lang="en-US" sz="2400" dirty="0" smtClean="0">
                <a:solidFill>
                  <a:schemeClr val="tx1"/>
                </a:solidFill>
              </a:rPr>
              <a:t>-weight 300,</a:t>
            </a:r>
            <a:r>
              <a:rPr lang="en-US" sz="2400" dirty="0"/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blkio</a:t>
            </a:r>
            <a:r>
              <a:rPr lang="en-US" sz="2400" dirty="0" smtClean="0">
                <a:solidFill>
                  <a:schemeClr val="tx1"/>
                </a:solidFill>
              </a:rPr>
              <a:t>-weight-device “/s01/tdb:500”</a:t>
            </a:r>
            <a:r>
              <a:rPr lang="en-US" sz="2400" dirty="0" smtClean="0"/>
              <a:t>0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357301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--device-read-bps /s01/tdb:1mb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23528" y="407707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--device-read-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iops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/s01/tdb:20000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528" y="501317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--device-write-bps /s01/tdb:1mb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23528" y="551723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--device-write-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iops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/s01/tdb:20000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333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9869"/>
            <a:ext cx="8229600" cy="521744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I/O configure in production system</a:t>
            </a:r>
            <a:endParaRPr lang="th-TH" sz="2000" dirty="0" smtClean="0"/>
          </a:p>
          <a:p>
            <a:r>
              <a:rPr lang="en-US" sz="2000" dirty="0" smtClean="0"/>
              <a:t>weight I/O </a:t>
            </a:r>
            <a:r>
              <a:rPr lang="th-TH" sz="2000" dirty="0" smtClean="0"/>
              <a:t>ควรกำหนดเฉพาะในกรณีที่ </a:t>
            </a:r>
            <a:r>
              <a:rPr lang="en-US" sz="2000" dirty="0" smtClean="0"/>
              <a:t>application </a:t>
            </a:r>
            <a:r>
              <a:rPr lang="th-TH" sz="2000" dirty="0" smtClean="0"/>
              <a:t>ต้องทำงานกับ</a:t>
            </a:r>
            <a:r>
              <a:rPr lang="en-US" sz="2000" dirty="0" smtClean="0"/>
              <a:t> direct i/o (slow than cache)</a:t>
            </a:r>
          </a:p>
          <a:p>
            <a:r>
              <a:rPr lang="en-US" sz="2000" dirty="0" smtClean="0"/>
              <a:t>Monitor </a:t>
            </a:r>
            <a:r>
              <a:rPr lang="th-TH" sz="2000" dirty="0" smtClean="0"/>
              <a:t>การใช้งาน</a:t>
            </a:r>
            <a:r>
              <a:rPr lang="en-US" sz="2000" dirty="0" smtClean="0"/>
              <a:t> I/O</a:t>
            </a:r>
            <a:r>
              <a:rPr lang="th-TH" sz="2000" dirty="0" smtClean="0"/>
              <a:t> ของ</a:t>
            </a:r>
            <a:r>
              <a:rPr lang="en-US" sz="2000" dirty="0" smtClean="0"/>
              <a:t> container (IOSTAT –</a:t>
            </a:r>
            <a:r>
              <a:rPr lang="en-US" sz="2000" dirty="0" err="1" smtClean="0"/>
              <a:t>xtc</a:t>
            </a:r>
            <a:r>
              <a:rPr lang="en-US" sz="2000" dirty="0" smtClean="0"/>
              <a:t>) </a:t>
            </a:r>
            <a:r>
              <a:rPr lang="th-TH" sz="2000" dirty="0" smtClean="0"/>
              <a:t>และปรับแต่ง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Web server / Application server </a:t>
            </a:r>
            <a:r>
              <a:rPr lang="en-US" sz="2000" dirty="0" smtClean="0">
                <a:sym typeface="Wingdings" panose="05000000000000000000" pitchFamily="2" charset="2"/>
              </a:rPr>
              <a:t> IOPS </a:t>
            </a:r>
            <a:r>
              <a:rPr lang="th-TH" sz="2000" dirty="0" smtClean="0">
                <a:sym typeface="Wingdings" panose="05000000000000000000" pitchFamily="2" charset="2"/>
              </a:rPr>
              <a:t>สูง</a:t>
            </a:r>
            <a:r>
              <a:rPr lang="en-US" sz="2000" dirty="0" smtClean="0">
                <a:sym typeface="Wingdings" panose="05000000000000000000" pitchFamily="2" charset="2"/>
              </a:rPr>
              <a:t> / Transfer </a:t>
            </a:r>
            <a:r>
              <a:rPr lang="th-TH" sz="2000" dirty="0" smtClean="0">
                <a:sym typeface="Wingdings" panose="05000000000000000000" pitchFamily="2" charset="2"/>
              </a:rPr>
              <a:t>ต่ำ</a:t>
            </a:r>
          </a:p>
          <a:p>
            <a:r>
              <a:rPr lang="en-US" sz="2000" dirty="0" smtClean="0">
                <a:sym typeface="Wingdings" panose="05000000000000000000" pitchFamily="2" charset="2"/>
              </a:rPr>
              <a:t>Database server  IOPS </a:t>
            </a:r>
            <a:r>
              <a:rPr lang="th-TH" sz="2000" dirty="0" smtClean="0">
                <a:sym typeface="Wingdings" panose="05000000000000000000" pitchFamily="2" charset="2"/>
              </a:rPr>
              <a:t>ต่ำ</a:t>
            </a:r>
            <a:r>
              <a:rPr lang="en-US" sz="2000" dirty="0" smtClean="0">
                <a:sym typeface="Wingdings" panose="05000000000000000000" pitchFamily="2" charset="2"/>
              </a:rPr>
              <a:t> / Transfer </a:t>
            </a:r>
            <a:r>
              <a:rPr lang="th-TH" sz="2000" dirty="0" smtClean="0">
                <a:sym typeface="Wingdings" panose="05000000000000000000" pitchFamily="2" charset="2"/>
              </a:rPr>
              <a:t>สูง</a:t>
            </a:r>
            <a:endParaRPr lang="en-US" sz="2000" dirty="0" smtClean="0">
              <a:sym typeface="Wingdings" panose="05000000000000000000" pitchFamily="2" charset="2"/>
            </a:endParaRPr>
          </a:p>
          <a:p>
            <a:r>
              <a:rPr lang="th-TH" sz="2000" dirty="0" smtClean="0">
                <a:sym typeface="Wingdings" panose="05000000000000000000" pitchFamily="2" charset="2"/>
              </a:rPr>
              <a:t>คำนึงถึง </a:t>
            </a:r>
            <a:r>
              <a:rPr lang="en-US" sz="2000" dirty="0" smtClean="0">
                <a:sym typeface="Wingdings" panose="05000000000000000000" pitchFamily="2" charset="2"/>
              </a:rPr>
              <a:t>physical storage performance</a:t>
            </a:r>
            <a:endParaRPr lang="th-TH" sz="2000" dirty="0" smtClean="0">
              <a:sym typeface="Wingdings" panose="05000000000000000000" pitchFamily="2" charset="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1" y="2482776"/>
            <a:ext cx="7200801" cy="1954336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072312" y="2900310"/>
            <a:ext cx="366382" cy="15222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796136" y="2900310"/>
            <a:ext cx="366382" cy="15222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5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Normal disk </a:t>
            </a:r>
            <a:r>
              <a:rPr lang="en-US" sz="2000" dirty="0" err="1" smtClean="0"/>
              <a:t>iops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Raw disk performance:  disk </a:t>
            </a:r>
            <a:r>
              <a:rPr lang="en-US" sz="2000" dirty="0" err="1" smtClean="0"/>
              <a:t>iops</a:t>
            </a:r>
            <a:r>
              <a:rPr lang="en-US" sz="2000" dirty="0" smtClean="0"/>
              <a:t> x unit of disk</a:t>
            </a:r>
          </a:p>
          <a:p>
            <a:pPr lvl="1"/>
            <a:r>
              <a:rPr lang="en-US" sz="1800" b="1" dirty="0" smtClean="0"/>
              <a:t>Ex:</a:t>
            </a:r>
            <a:r>
              <a:rPr lang="en-US" sz="1800" dirty="0" smtClean="0"/>
              <a:t> SAS 128GB (15K) x 6 units =&gt; 175 x 6 = 1060 </a:t>
            </a:r>
            <a:r>
              <a:rPr lang="en-US" sz="1800" dirty="0" err="1" smtClean="0"/>
              <a:t>iops</a:t>
            </a:r>
            <a:endParaRPr lang="en-US" sz="1800" dirty="0" smtClean="0"/>
          </a:p>
          <a:p>
            <a:pPr lvl="1"/>
            <a:endParaRPr lang="en-US" sz="1800" dirty="0" smtClean="0"/>
          </a:p>
          <a:p>
            <a:r>
              <a:rPr lang="en-US" sz="2000" dirty="0" smtClean="0"/>
              <a:t>Raid disk performance: </a:t>
            </a:r>
          </a:p>
          <a:p>
            <a:pPr lvl="1"/>
            <a:r>
              <a:rPr lang="en-US" sz="1800" dirty="0" smtClean="0"/>
              <a:t>((raw </a:t>
            </a:r>
            <a:r>
              <a:rPr lang="en-US" sz="1800" dirty="0" err="1" smtClean="0"/>
              <a:t>iops</a:t>
            </a:r>
            <a:r>
              <a:rPr lang="en-US" sz="1800" dirty="0" smtClean="0"/>
              <a:t> x %write)/penalty)+(raw x %read)</a:t>
            </a:r>
          </a:p>
          <a:p>
            <a:pPr lvl="1"/>
            <a:r>
              <a:rPr lang="en-US" sz="1800" dirty="0" smtClean="0"/>
              <a:t>Normal situation (write 30%, read 70%)</a:t>
            </a:r>
          </a:p>
          <a:p>
            <a:pPr lvl="1"/>
            <a:r>
              <a:rPr lang="en-US" sz="1800" b="1" dirty="0" smtClean="0"/>
              <a:t>Ex:</a:t>
            </a:r>
            <a:r>
              <a:rPr lang="en-US" sz="1800" dirty="0" smtClean="0"/>
              <a:t> Raid 5 ((1060 x .3)/4)+(1060x.7) </a:t>
            </a:r>
            <a:r>
              <a:rPr lang="en-US" sz="1800" dirty="0" smtClean="0">
                <a:sym typeface="Wingdings" panose="05000000000000000000" pitchFamily="2" charset="2"/>
              </a:rPr>
              <a:t> 821.6 </a:t>
            </a:r>
            <a:r>
              <a:rPr lang="en-US" sz="1800" dirty="0" err="1" smtClean="0">
                <a:sym typeface="Wingdings" panose="05000000000000000000" pitchFamily="2" charset="2"/>
              </a:rPr>
              <a:t>iops</a:t>
            </a:r>
            <a:endParaRPr lang="en-US" sz="1800" dirty="0" smtClean="0">
              <a:sym typeface="Wingdings" panose="05000000000000000000" pitchFamily="2" charset="2"/>
            </a:endParaRPr>
          </a:p>
          <a:p>
            <a:pPr lvl="1"/>
            <a:r>
              <a:rPr lang="en-US" sz="1800" b="1" dirty="0" smtClean="0">
                <a:sym typeface="Wingdings" panose="05000000000000000000" pitchFamily="2" charset="2"/>
              </a:rPr>
              <a:t>Ex</a:t>
            </a:r>
            <a:r>
              <a:rPr lang="en-US" sz="1800" dirty="0" smtClean="0">
                <a:sym typeface="Wingdings" panose="05000000000000000000" pitchFamily="2" charset="2"/>
              </a:rPr>
              <a:t>: Raid 1 ((1060 x .3)/2)+(1060x.7)  901 </a:t>
            </a:r>
            <a:r>
              <a:rPr lang="en-US" sz="1800" dirty="0" err="1" smtClean="0">
                <a:sym typeface="Wingdings" panose="05000000000000000000" pitchFamily="2" charset="2"/>
              </a:rPr>
              <a:t>iops</a:t>
            </a:r>
            <a:endParaRPr lang="en-US" sz="1800" dirty="0" smtClean="0"/>
          </a:p>
          <a:p>
            <a:endParaRPr lang="en-US" sz="2000" dirty="0" smtClean="0"/>
          </a:p>
          <a:p>
            <a:pPr lvl="1"/>
            <a:endParaRPr lang="th-TH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556792"/>
            <a:ext cx="1728192" cy="1113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038" y="1509911"/>
            <a:ext cx="1619250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95407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21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000" dirty="0" smtClean="0"/>
              <a:t>Software define network by design (virtual switch)</a:t>
            </a:r>
          </a:p>
          <a:p>
            <a:r>
              <a:rPr lang="en-US" sz="2000" dirty="0"/>
              <a:t>d</a:t>
            </a:r>
            <a:r>
              <a:rPr lang="en-US" sz="2000" dirty="0" smtClean="0"/>
              <a:t>efault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จะจัดเตรียม </a:t>
            </a:r>
            <a:r>
              <a:rPr lang="en-US" sz="2000" dirty="0" smtClean="0"/>
              <a:t>network </a:t>
            </a:r>
            <a:r>
              <a:rPr lang="th-TH" sz="2000" dirty="0" smtClean="0"/>
              <a:t>มาให้สามรูปแบบ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b="1" dirty="0" smtClean="0"/>
              <a:t>bridge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dirty="0" smtClean="0"/>
              <a:t>default network </a:t>
            </a:r>
            <a:r>
              <a:rPr lang="th-TH" sz="2000" dirty="0" smtClean="0"/>
              <a:t>สำหรับให้ </a:t>
            </a:r>
            <a:r>
              <a:rPr lang="en-US" sz="2000" dirty="0" smtClean="0"/>
              <a:t>container </a:t>
            </a:r>
            <a:r>
              <a:rPr lang="th-TH" sz="2000" dirty="0" smtClean="0"/>
              <a:t>เชื่อมต่อออกสู่โลกภายนอกผ่าน</a:t>
            </a:r>
            <a:r>
              <a:rPr lang="en-US" sz="2000" dirty="0" smtClean="0"/>
              <a:t> virtual switch “docker0” </a:t>
            </a:r>
            <a:r>
              <a:rPr lang="th-TH" sz="2000" dirty="0" smtClean="0"/>
              <a:t>โดยใช้ </a:t>
            </a:r>
            <a:r>
              <a:rPr lang="en-US" sz="2000" dirty="0" smtClean="0"/>
              <a:t>network stack </a:t>
            </a:r>
            <a:r>
              <a:rPr lang="th-TH" sz="2000" dirty="0" smtClean="0"/>
              <a:t>ของ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เองในการเชื่อมต่อ </a:t>
            </a:r>
            <a:r>
              <a:rPr lang="en-US" sz="2000" dirty="0" smtClean="0"/>
              <a:t>(route mode)</a:t>
            </a:r>
            <a:endParaRPr lang="th-TH" sz="2000" dirty="0" smtClean="0"/>
          </a:p>
          <a:p>
            <a:r>
              <a:rPr lang="en-US" sz="2000" b="1" dirty="0" smtClean="0"/>
              <a:t>none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dirty="0" smtClean="0"/>
              <a:t>network loopback (127.0.0.1)</a:t>
            </a:r>
            <a:r>
              <a:rPr lang="th-TH" sz="2000" dirty="0" smtClean="0"/>
              <a:t> สำหรับ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ที่ไม่มีการเชื่อมต่อออกไปด้านนอก</a:t>
            </a:r>
          </a:p>
          <a:p>
            <a:r>
              <a:rPr lang="en-US" sz="2000" b="1" dirty="0" smtClean="0"/>
              <a:t>host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dirty="0" smtClean="0"/>
              <a:t>network host </a:t>
            </a:r>
            <a:r>
              <a:rPr lang="th-TH" sz="2000" dirty="0" smtClean="0"/>
              <a:t>ที่ </a:t>
            </a:r>
            <a:r>
              <a:rPr lang="en-US" sz="2000" dirty="0" smtClean="0"/>
              <a:t>container </a:t>
            </a:r>
            <a:r>
              <a:rPr lang="th-TH" sz="2000" dirty="0" smtClean="0"/>
              <a:t>ใช้งาน </a:t>
            </a:r>
            <a:r>
              <a:rPr lang="en-US" sz="2000" dirty="0" smtClean="0"/>
              <a:t>host network stack </a:t>
            </a:r>
            <a:r>
              <a:rPr lang="th-TH" sz="2000" dirty="0" smtClean="0"/>
              <a:t>ในการทำงาน</a:t>
            </a:r>
          </a:p>
          <a:p>
            <a:pPr marL="0" indent="0">
              <a:buNone/>
            </a:pPr>
            <a:r>
              <a:rPr lang="th-TH" sz="2000" dirty="0"/>
              <a:t> </a:t>
            </a:r>
            <a:r>
              <a:rPr lang="th-TH" sz="2000" dirty="0" smtClean="0"/>
              <a:t>     </a:t>
            </a:r>
            <a:r>
              <a:rPr lang="en-US" sz="2000" dirty="0" smtClean="0"/>
              <a:t>(</a:t>
            </a:r>
            <a:r>
              <a:rPr lang="th-TH" sz="2000" dirty="0" smtClean="0"/>
              <a:t>ใช้ในกรณี ต้องการ</a:t>
            </a:r>
            <a:r>
              <a:rPr lang="en-US" sz="2000" dirty="0" smtClean="0"/>
              <a:t> network performance </a:t>
            </a:r>
            <a:r>
              <a:rPr lang="th-TH" sz="2000" dirty="0" smtClean="0"/>
              <a:t>สูงสุด</a:t>
            </a:r>
            <a:r>
              <a:rPr lang="en-US" sz="2000" dirty="0" smtClean="0"/>
              <a:t>) (</a:t>
            </a:r>
            <a:r>
              <a:rPr lang="en-US" sz="2000" dirty="0"/>
              <a:t>s</a:t>
            </a:r>
            <a:r>
              <a:rPr lang="en-US" sz="2000" dirty="0" smtClean="0"/>
              <a:t>ecurity concern)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76" y="1772816"/>
            <a:ext cx="612457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31442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bridge (default) </a:t>
            </a:r>
            <a:r>
              <a:rPr lang="th-TH" dirty="0" smtClean="0"/>
              <a:t>เมื่อสั่งรัน </a:t>
            </a:r>
            <a:r>
              <a:rPr lang="en-US" dirty="0" smtClean="0"/>
              <a:t>container </a:t>
            </a:r>
            <a:r>
              <a:rPr lang="th-TH" dirty="0" smtClean="0"/>
              <a:t>ในระบบโดยไม่ได้ระบุ </a:t>
            </a:r>
            <a:r>
              <a:rPr lang="en-US" dirty="0" smtClean="0"/>
              <a:t>network </a:t>
            </a:r>
            <a:r>
              <a:rPr lang="th-TH" dirty="0" smtClean="0"/>
              <a:t>ใดๆ </a:t>
            </a:r>
            <a:r>
              <a:rPr lang="en-US" dirty="0" smtClean="0"/>
              <a:t>container </a:t>
            </a:r>
            <a:r>
              <a:rPr lang="th-TH" dirty="0" smtClean="0"/>
              <a:t>จะถูกเพิ่ม </a:t>
            </a:r>
            <a:r>
              <a:rPr lang="en-US" dirty="0" err="1" smtClean="0"/>
              <a:t>ipaddress</a:t>
            </a:r>
            <a:r>
              <a:rPr lang="en-US" dirty="0" smtClean="0"/>
              <a:t>, subnet </a:t>
            </a:r>
            <a:r>
              <a:rPr lang="th-TH" dirty="0" smtClean="0"/>
              <a:t>เข้าสู่</a:t>
            </a:r>
            <a:r>
              <a:rPr lang="en-US" dirty="0" smtClean="0"/>
              <a:t> bridge network </a:t>
            </a:r>
            <a:r>
              <a:rPr lang="th-TH" dirty="0" smtClean="0"/>
              <a:t>โดยอัตโนมัต</a:t>
            </a:r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 descr="http://www.linuxjournal.com/files/linuxjournal.com/ufiles/imagecache/large-550px-centered/u1002061/11833f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48880"/>
            <a:ext cx="4464496" cy="390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5771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network inspect bridge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694" y="1498800"/>
            <a:ext cx="5730642" cy="495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9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Option </a:t>
            </a:r>
            <a:r>
              <a:rPr lang="th-TH" sz="2000" dirty="0" smtClean="0"/>
              <a:t>เกี่ยวกับ</a:t>
            </a:r>
            <a:r>
              <a:rPr lang="en-US" sz="2000" dirty="0" smtClean="0"/>
              <a:t> network </a:t>
            </a:r>
            <a:r>
              <a:rPr lang="th-TH" sz="2000" dirty="0" smtClean="0"/>
              <a:t>สำหรับสั่ง</a:t>
            </a:r>
            <a:r>
              <a:rPr lang="en-US" sz="2000" dirty="0" smtClean="0"/>
              <a:t> run </a:t>
            </a:r>
            <a:r>
              <a:rPr lang="en-US" sz="2000" dirty="0" err="1" smtClean="0"/>
              <a:t>containen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dirty="0" smtClean="0"/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5589240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 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-t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-p 3000:3000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/hello.js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99591" y="1412776"/>
            <a:ext cx="7128794" cy="39604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dns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=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x.x.x.x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--net=“&lt;bridge/none/host/custom&gt;”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--net-alias = 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 &lt;new in 1.11&gt;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--add-host=“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--mac-address=“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xx:xx:xx:xx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x.x.x.x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--ipv6=“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xx:xx:xx:xx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 &lt;new in 1.11&gt;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-p, --publish = 9999:9999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-P, --publish-all  Auto map network</a:t>
            </a:r>
          </a:p>
        </p:txBody>
      </p:sp>
    </p:spTree>
    <p:extLst>
      <p:ext uri="{BB962C8B-B14F-4D97-AF65-F5344CB8AC3E}">
        <p14:creationId xmlns:p14="http://schemas.microsoft.com/office/powerpoint/2010/main" val="2303657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544616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custom virtual switch </a:t>
            </a:r>
            <a:r>
              <a:rPr lang="th-TH" sz="2000" dirty="0" smtClean="0"/>
              <a:t>เพื่อจัดระเบียบและแบ่งแยก </a:t>
            </a:r>
            <a:r>
              <a:rPr lang="en-US" sz="2000" dirty="0" smtClean="0"/>
              <a:t>network </a:t>
            </a:r>
            <a:r>
              <a:rPr lang="th-TH" sz="2000" dirty="0" smtClean="0"/>
              <a:t>ของ</a:t>
            </a:r>
            <a:r>
              <a:rPr lang="en-US" sz="2000" dirty="0" smtClean="0"/>
              <a:t> application </a:t>
            </a:r>
            <a:r>
              <a:rPr lang="th-TH" sz="2000" dirty="0" smtClean="0"/>
              <a:t>ออกจากกัน</a:t>
            </a:r>
            <a:endParaRPr lang="en-US" sz="2000" dirty="0" smtClean="0"/>
          </a:p>
          <a:p>
            <a:endParaRPr lang="en-US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th-TH" sz="800" dirty="0" smtClean="0"/>
          </a:p>
          <a:p>
            <a:r>
              <a:rPr lang="th-TH" sz="2000" dirty="0" smtClean="0"/>
              <a:t>สามารถเพิ่มเติม </a:t>
            </a:r>
            <a:r>
              <a:rPr lang="en-US" sz="2000" dirty="0" smtClean="0"/>
              <a:t>option </a:t>
            </a:r>
            <a:r>
              <a:rPr lang="th-TH" sz="2000" dirty="0" smtClean="0"/>
              <a:t>ในการสร้าง </a:t>
            </a:r>
            <a:r>
              <a:rPr lang="en-US" sz="2000" dirty="0" smtClean="0"/>
              <a:t>virtual switch </a:t>
            </a:r>
            <a:r>
              <a:rPr lang="th-TH" sz="2000" dirty="0" smtClean="0"/>
              <a:t>เพิ่มเติม</a:t>
            </a:r>
            <a:endParaRPr lang="en-US" sz="2000" dirty="0" smtClean="0"/>
          </a:p>
          <a:p>
            <a:pPr lvl="1"/>
            <a:r>
              <a:rPr lang="en-US" sz="1650" dirty="0" smtClean="0"/>
              <a:t>-d </a:t>
            </a:r>
            <a:r>
              <a:rPr lang="en-US" sz="1650" dirty="0" err="1" smtClean="0"/>
              <a:t>macvlan</a:t>
            </a:r>
            <a:r>
              <a:rPr lang="th-TH" sz="1650" dirty="0" smtClean="0"/>
              <a:t>​</a:t>
            </a:r>
            <a:r>
              <a:rPr lang="en-US" sz="1650" dirty="0" smtClean="0"/>
              <a:t> / -d </a:t>
            </a:r>
            <a:r>
              <a:rPr lang="en-US" sz="1650" dirty="0" err="1" smtClean="0"/>
              <a:t>ipvlan</a:t>
            </a:r>
            <a:r>
              <a:rPr lang="en-US" sz="1650" dirty="0" smtClean="0"/>
              <a:t> &lt;experiment&gt; -o parent = </a:t>
            </a:r>
            <a:r>
              <a:rPr lang="th-TH" sz="1650" dirty="0" smtClean="0"/>
              <a:t>กำหนด </a:t>
            </a:r>
            <a:r>
              <a:rPr lang="en-US" sz="1650" dirty="0" err="1" smtClean="0"/>
              <a:t>vlan</a:t>
            </a:r>
            <a:r>
              <a:rPr lang="en-US" sz="1650" dirty="0" smtClean="0"/>
              <a:t> tagging</a:t>
            </a:r>
          </a:p>
          <a:p>
            <a:pPr lvl="1"/>
            <a:r>
              <a:rPr lang="en-US" sz="1650" dirty="0" smtClean="0"/>
              <a:t>--subnet = xx </a:t>
            </a:r>
            <a:r>
              <a:rPr lang="en-US" sz="1650" dirty="0"/>
              <a:t>(</a:t>
            </a:r>
            <a:r>
              <a:rPr lang="th-TH" sz="1650" dirty="0" smtClean="0"/>
              <a:t>ระบุ </a:t>
            </a:r>
            <a:r>
              <a:rPr lang="en-US" sz="1650" dirty="0" err="1" smtClean="0"/>
              <a:t>ip</a:t>
            </a:r>
            <a:r>
              <a:rPr lang="en-US" sz="1650" dirty="0" smtClean="0"/>
              <a:t> address </a:t>
            </a:r>
            <a:r>
              <a:rPr lang="th-TH" sz="1650" dirty="0" smtClean="0"/>
              <a:t>ของ </a:t>
            </a:r>
            <a:r>
              <a:rPr lang="en-US" sz="1650" dirty="0" smtClean="0"/>
              <a:t>virtual switch (Ex: 192.168.100.0/24))</a:t>
            </a:r>
          </a:p>
          <a:p>
            <a:pPr lvl="1"/>
            <a:r>
              <a:rPr lang="en-US" sz="1650" dirty="0" smtClean="0"/>
              <a:t>--</a:t>
            </a:r>
            <a:r>
              <a:rPr lang="en-US" sz="1650" dirty="0" err="1" smtClean="0"/>
              <a:t>ip</a:t>
            </a:r>
            <a:r>
              <a:rPr lang="en-US" sz="1650" dirty="0" smtClean="0"/>
              <a:t>-range = xx (</a:t>
            </a:r>
            <a:r>
              <a:rPr lang="th-TH" sz="1650" dirty="0" smtClean="0"/>
              <a:t>ระบุ </a:t>
            </a:r>
            <a:r>
              <a:rPr lang="en-US" sz="1650" dirty="0" err="1" smtClean="0"/>
              <a:t>ip</a:t>
            </a:r>
            <a:r>
              <a:rPr lang="en-US" sz="1650" dirty="0" smtClean="0"/>
              <a:t> address</a:t>
            </a:r>
            <a:r>
              <a:rPr lang="th-TH" sz="1650" dirty="0" smtClean="0"/>
              <a:t> ที่จะส่งให้</a:t>
            </a:r>
            <a:r>
              <a:rPr lang="en-US" sz="1650" dirty="0" smtClean="0"/>
              <a:t> container </a:t>
            </a:r>
            <a:r>
              <a:rPr lang="th-TH" sz="1650" dirty="0" smtClean="0"/>
              <a:t>ทำงาน) </a:t>
            </a:r>
            <a:r>
              <a:rPr lang="en-US" sz="1650" dirty="0" smtClean="0"/>
              <a:t>(Ex: 192.168.100.128/25)</a:t>
            </a:r>
          </a:p>
          <a:p>
            <a:pPr lvl="1"/>
            <a:r>
              <a:rPr lang="en-US" sz="1650" dirty="0" smtClean="0"/>
              <a:t>--gateway = xx (</a:t>
            </a:r>
            <a:r>
              <a:rPr lang="th-TH" sz="1650" dirty="0" smtClean="0"/>
              <a:t>ระบุ </a:t>
            </a:r>
            <a:r>
              <a:rPr lang="en-US" sz="1650" dirty="0" err="1" smtClean="0"/>
              <a:t>ip</a:t>
            </a:r>
            <a:r>
              <a:rPr lang="en-US" sz="1650" dirty="0" smtClean="0"/>
              <a:t> address gateway) (Ex: 192.168.100.5)</a:t>
            </a:r>
          </a:p>
          <a:p>
            <a:pPr lvl="1"/>
            <a:r>
              <a:rPr lang="en-US" sz="1650" dirty="0" smtClean="0"/>
              <a:t>--opt = custom option </a:t>
            </a:r>
          </a:p>
          <a:p>
            <a:pPr lvl="2"/>
            <a:r>
              <a:rPr lang="en-US" sz="1650" dirty="0"/>
              <a:t>--opt=“</a:t>
            </a:r>
            <a:r>
              <a:rPr lang="en-US" sz="1650" dirty="0" err="1" smtClean="0"/>
              <a:t>com.docker.network.mtu</a:t>
            </a:r>
            <a:r>
              <a:rPr lang="en-US" sz="1650" dirty="0" smtClean="0"/>
              <a:t>”=“1500”</a:t>
            </a:r>
            <a:endParaRPr lang="th-TH" sz="1650" dirty="0" smtClean="0"/>
          </a:p>
          <a:p>
            <a:pPr lvl="2"/>
            <a:r>
              <a:rPr lang="en-US" sz="1650" dirty="0"/>
              <a:t>--opt=“</a:t>
            </a:r>
            <a:r>
              <a:rPr lang="en-US" sz="1650" dirty="0" smtClean="0"/>
              <a:t>com.docker.network.bridge.host_binding_ipv4”=</a:t>
            </a:r>
            <a:r>
              <a:rPr lang="en-US" sz="1650" dirty="0" err="1" smtClean="0"/>
              <a:t>x.x.x.x</a:t>
            </a:r>
            <a:endParaRPr lang="en-US" sz="165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1715322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network create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--driver  &lt;default/null/host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&gt;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name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23528" y="2276872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network create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--driver  default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netweb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2852936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network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netweb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3374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052736"/>
            <a:ext cx="5887272" cy="281026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15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การเพิ่ม </a:t>
            </a:r>
            <a:r>
              <a:rPr lang="en-US" sz="2000" dirty="0" smtClean="0"/>
              <a:t>network </a:t>
            </a:r>
            <a:r>
              <a:rPr lang="th-TH" sz="2000" dirty="0" smtClean="0"/>
              <a:t>ใน</a:t>
            </a:r>
            <a:r>
              <a:rPr lang="en-US" sz="2000" dirty="0" smtClean="0"/>
              <a:t> container 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การลด </a:t>
            </a:r>
            <a:r>
              <a:rPr lang="en-US" sz="2000" dirty="0" smtClean="0"/>
              <a:t>network </a:t>
            </a:r>
            <a:r>
              <a:rPr lang="th-TH" sz="2000" dirty="0" smtClean="0"/>
              <a:t>ใน </a:t>
            </a:r>
            <a:r>
              <a:rPr lang="en-US" sz="2000" dirty="0" smtClean="0"/>
              <a:t>container 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2132856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network connect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webnet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web1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23528" y="3356992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network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disconnect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&lt;network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&lt;container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1484784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network connect &lt;network &gt; &lt;container &gt;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23528" y="4005064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network disconnect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webnet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web1</a:t>
            </a:r>
          </a:p>
        </p:txBody>
      </p:sp>
    </p:spTree>
    <p:extLst>
      <p:ext uri="{BB962C8B-B14F-4D97-AF65-F5344CB8AC3E}">
        <p14:creationId xmlns:p14="http://schemas.microsoft.com/office/powerpoint/2010/main" val="36258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 container (add on /</a:t>
            </a:r>
            <a:r>
              <a:rPr lang="en-US" dirty="0" err="1"/>
              <a:t>etc</a:t>
            </a:r>
            <a:r>
              <a:rPr lang="en-US" dirty="0"/>
              <a:t>/hosts)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628800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--name </a:t>
            </a:r>
            <a:r>
              <a:rPr lang="en-US" sz="2400" u="sng" dirty="0" smtClean="0">
                <a:solidFill>
                  <a:schemeClr val="tx1"/>
                </a:solidFill>
                <a:sym typeface="Wingdings" pitchFamily="2" charset="2"/>
              </a:rPr>
              <a:t>web1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2348880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–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web2 --link </a:t>
            </a:r>
            <a:r>
              <a:rPr lang="en-US" sz="2400" u="sng" dirty="0" smtClean="0">
                <a:solidFill>
                  <a:schemeClr val="tx1"/>
                </a:solidFill>
                <a:sym typeface="Wingdings" pitchFamily="2" charset="2"/>
              </a:rPr>
              <a:t>web1:webmaster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396114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Purpose: </a:t>
            </a:r>
            <a:r>
              <a:rPr lang="th-TH" sz="2000" dirty="0" smtClean="0"/>
              <a:t>ทำการ</a:t>
            </a:r>
            <a:r>
              <a:rPr lang="en-US" sz="2000" dirty="0" smtClean="0"/>
              <a:t> Deploy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webserver </a:t>
            </a:r>
            <a:r>
              <a:rPr lang="th-TH" sz="2000" dirty="0" smtClean="0"/>
              <a:t>ด้วย </a:t>
            </a:r>
            <a:r>
              <a:rPr lang="en-US" sz="2000" dirty="0" smtClean="0"/>
              <a:t>solution proxy </a:t>
            </a:r>
            <a:r>
              <a:rPr lang="th-TH" sz="2000" dirty="0" smtClean="0"/>
              <a:t>ของ </a:t>
            </a:r>
            <a:r>
              <a:rPr lang="en-US" sz="2000" dirty="0" err="1" smtClean="0"/>
              <a:t>nginx</a:t>
            </a:r>
            <a:r>
              <a:rPr lang="en-US" sz="2000" dirty="0" smtClean="0"/>
              <a:t> (load balance / reverse proxy)</a:t>
            </a:r>
          </a:p>
          <a:p>
            <a:endParaRPr lang="en-US" sz="2000" dirty="0"/>
          </a:p>
          <a:p>
            <a:r>
              <a:rPr lang="en-US" sz="2000" b="1" dirty="0" smtClean="0"/>
              <a:t>public network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เพื่อให้บุคคลภายนอกเข้าใช้งานผ่าน </a:t>
            </a:r>
            <a:r>
              <a:rPr lang="en-US" sz="2000" dirty="0" err="1" smtClean="0"/>
              <a:t>nginx</a:t>
            </a:r>
            <a:r>
              <a:rPr lang="en-US" sz="2000" dirty="0" smtClean="0"/>
              <a:t> server (reverse proxy)</a:t>
            </a:r>
          </a:p>
          <a:p>
            <a:pPr lvl="1"/>
            <a:r>
              <a:rPr lang="en-US" sz="2000" dirty="0" smtClean="0"/>
              <a:t>IP Address: 192.168.100.0/24</a:t>
            </a:r>
          </a:p>
          <a:p>
            <a:pPr lvl="1"/>
            <a:r>
              <a:rPr lang="en-US" sz="2000" dirty="0" smtClean="0"/>
              <a:t>Range Address: 192.168.100.128 – 192.168.100.256</a:t>
            </a:r>
          </a:p>
          <a:p>
            <a:pPr lvl="1"/>
            <a:r>
              <a:rPr lang="en-US" sz="2000" dirty="0" smtClean="0"/>
              <a:t>MTU:  1500</a:t>
            </a:r>
          </a:p>
          <a:p>
            <a:r>
              <a:rPr lang="en-US" sz="2000" b="1" dirty="0" smtClean="0"/>
              <a:t>private network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เพื่อให้ </a:t>
            </a:r>
            <a:r>
              <a:rPr lang="en-US" sz="2000" dirty="0" err="1" smtClean="0"/>
              <a:t>nginx</a:t>
            </a:r>
            <a:r>
              <a:rPr lang="en-US" sz="2000" dirty="0" smtClean="0"/>
              <a:t> server </a:t>
            </a:r>
            <a:r>
              <a:rPr lang="th-TH" sz="2000" dirty="0" smtClean="0"/>
              <a:t>เข้าเรียกใช้งาน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web server</a:t>
            </a:r>
            <a:endParaRPr lang="th-TH" sz="2000" dirty="0" smtClean="0"/>
          </a:p>
          <a:p>
            <a:pPr lvl="1"/>
            <a:r>
              <a:rPr lang="en-US" sz="1800" dirty="0" smtClean="0"/>
              <a:t>IP Address: 192.168.101.0/24</a:t>
            </a:r>
          </a:p>
          <a:p>
            <a:pPr lvl="1"/>
            <a:r>
              <a:rPr lang="en-US" sz="1800" dirty="0" smtClean="0"/>
              <a:t>Range Address: 192.168.101.128 – 192.168.101.256</a:t>
            </a:r>
            <a:r>
              <a:rPr lang="th-TH" sz="1200" dirty="0" smtClean="0"/>
              <a:t> </a:t>
            </a:r>
            <a:r>
              <a:rPr lang="en-US" sz="1200" dirty="0" smtClean="0"/>
              <a:t> </a:t>
            </a:r>
          </a:p>
          <a:p>
            <a:pPr lvl="1"/>
            <a:r>
              <a:rPr lang="en-US" sz="1800" dirty="0" smtClean="0"/>
              <a:t>MTU:  9000</a:t>
            </a:r>
            <a:endParaRPr lang="en-US" sz="1400" dirty="0" smtClean="0"/>
          </a:p>
          <a:p>
            <a:pPr lvl="1"/>
            <a:endParaRPr lang="th-TH" sz="1400" dirty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14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520" y="1673136"/>
            <a:ext cx="8745418" cy="33400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2345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95536" y="112474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WEB1 (No Map)</a:t>
            </a:r>
          </a:p>
          <a:p>
            <a:r>
              <a:rPr lang="en-US" dirty="0" smtClean="0"/>
              <a:t>IP Address: 192.168.101.131 (Private)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716016" y="112474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WEB2 (No Map)</a:t>
            </a:r>
          </a:p>
          <a:p>
            <a:r>
              <a:rPr lang="en-US" dirty="0" smtClean="0"/>
              <a:t>IP Address: 192.168.101.132 (Private)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59832" y="242088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192.168.101.0/24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42752" y="494116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Webpublic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192.168.100.0/24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779912" y="184482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652120" y="184482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614067" y="306896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979712" y="4041068"/>
            <a:ext cx="576064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2555776" y="3573016"/>
            <a:ext cx="4032448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NGINX (Map Port:80:8080)</a:t>
            </a:r>
          </a:p>
          <a:p>
            <a:r>
              <a:rPr lang="en-US" dirty="0" smtClean="0"/>
              <a:t>IP Address: 192.168.100.130 (Public)</a:t>
            </a:r>
          </a:p>
          <a:p>
            <a:r>
              <a:rPr lang="en-US" dirty="0" smtClean="0"/>
              <a:t>IP </a:t>
            </a:r>
            <a:r>
              <a:rPr lang="en-US" dirty="0" err="1" smtClean="0"/>
              <a:t>Addrerss</a:t>
            </a:r>
            <a:r>
              <a:rPr lang="en-US" dirty="0" smtClean="0"/>
              <a:t>: 192.168.101.130(Private)</a:t>
            </a:r>
            <a:endParaRPr lang="th-TH" dirty="0"/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3877998" y="5229200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Cloud 12"/>
          <p:cNvSpPr/>
          <p:nvPr/>
        </p:nvSpPr>
        <p:spPr>
          <a:xfrm>
            <a:off x="6588224" y="4581128"/>
            <a:ext cx="2016224" cy="12241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Network</a:t>
            </a:r>
            <a:endParaRPr lang="th-TH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1979712" y="4041068"/>
            <a:ext cx="0" cy="9001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6182254" y="5233257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Cube 25"/>
          <p:cNvSpPr/>
          <p:nvPr/>
        </p:nvSpPr>
        <p:spPr>
          <a:xfrm>
            <a:off x="4283968" y="4653136"/>
            <a:ext cx="1944216" cy="1296144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Port</a:t>
            </a:r>
          </a:p>
          <a:p>
            <a:pPr algn="ctr"/>
            <a:r>
              <a:rPr lang="en-US" dirty="0"/>
              <a:t>(</a:t>
            </a:r>
            <a:r>
              <a:rPr lang="en-US" dirty="0" smtClean="0"/>
              <a:t>80:8080)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7008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Switch </a:t>
            </a:r>
            <a:r>
              <a:rPr lang="th-TH" sz="2000" dirty="0" smtClean="0"/>
              <a:t>สำหรับเชื่อมต่อ</a:t>
            </a:r>
            <a:r>
              <a:rPr lang="en-US" sz="2000" dirty="0" smtClean="0"/>
              <a:t> Private / Public Network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network create --driver bridge \</a:t>
            </a:r>
          </a:p>
          <a:p>
            <a:pPr marL="457200" lvl="1" indent="0">
              <a:buNone/>
            </a:pPr>
            <a:r>
              <a:rPr lang="en-US" sz="1800" dirty="0" smtClean="0"/>
              <a:t>     --</a:t>
            </a:r>
            <a:r>
              <a:rPr lang="en-US" sz="1800" dirty="0"/>
              <a:t>subnet=192.168.100.0/24 --</a:t>
            </a:r>
            <a:r>
              <a:rPr lang="en-US" sz="1800" dirty="0" err="1"/>
              <a:t>ip</a:t>
            </a:r>
            <a:r>
              <a:rPr lang="en-US" sz="1800" dirty="0"/>
              <a:t>-range=192.168.100.128/25 \</a:t>
            </a:r>
          </a:p>
          <a:p>
            <a:pPr marL="457200" lvl="1" indent="0">
              <a:buNone/>
            </a:pPr>
            <a:r>
              <a:rPr lang="en-US" sz="1800" dirty="0" smtClean="0"/>
              <a:t>    --</a:t>
            </a:r>
            <a:r>
              <a:rPr lang="en-US" sz="1800" dirty="0"/>
              <a:t>gateway=192.168.100.5 --opt="</a:t>
            </a:r>
            <a:r>
              <a:rPr lang="en-US" sz="1800" dirty="0" err="1"/>
              <a:t>com.docker.network.mtu</a:t>
            </a:r>
            <a:r>
              <a:rPr lang="en-US" sz="1800" dirty="0"/>
              <a:t>"="1500" </a:t>
            </a:r>
            <a:r>
              <a:rPr lang="en-US" sz="1800" dirty="0" err="1" smtClean="0"/>
              <a:t>webpublic</a:t>
            </a: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network create --driver bridge \</a:t>
            </a:r>
          </a:p>
          <a:p>
            <a:pPr marL="457200" lvl="1" indent="0">
              <a:buNone/>
            </a:pPr>
            <a:r>
              <a:rPr lang="en-US" sz="1800" dirty="0" smtClean="0"/>
              <a:t>    --</a:t>
            </a:r>
            <a:r>
              <a:rPr lang="en-US" sz="1800" dirty="0"/>
              <a:t>subnet=192.168.101.0/24 --</a:t>
            </a:r>
            <a:r>
              <a:rPr lang="en-US" sz="1800" dirty="0" err="1"/>
              <a:t>ip</a:t>
            </a:r>
            <a:r>
              <a:rPr lang="en-US" sz="1800" dirty="0"/>
              <a:t>-range=192.168.101.128/25 </a:t>
            </a:r>
            <a:r>
              <a:rPr lang="en-US" sz="1800" dirty="0" smtClean="0"/>
              <a:t>\</a:t>
            </a:r>
          </a:p>
          <a:p>
            <a:pPr marL="457200" lvl="1" indent="0">
              <a:buNone/>
            </a:pPr>
            <a:r>
              <a:rPr lang="en-US" sz="1800" dirty="0" smtClean="0"/>
              <a:t>    --gateway=192.168.101.5 --opt="</a:t>
            </a:r>
            <a:r>
              <a:rPr lang="en-US" sz="1800" dirty="0" err="1" smtClean="0"/>
              <a:t>com.docker.network.mtu</a:t>
            </a:r>
            <a:r>
              <a:rPr lang="en-US" sz="1800" dirty="0" smtClean="0"/>
              <a:t>"="9000" </a:t>
            </a:r>
            <a:r>
              <a:rPr lang="en-US" sz="1800" dirty="0" err="1" smtClean="0"/>
              <a:t>webinternal</a:t>
            </a:r>
            <a:r>
              <a:rPr lang="en-US" sz="2000" dirty="0" err="1" smtClean="0"/>
              <a:t>Create</a:t>
            </a:r>
            <a:r>
              <a:rPr lang="en-US" sz="2000" dirty="0" smtClean="0"/>
              <a:t> Server </a:t>
            </a:r>
          </a:p>
          <a:p>
            <a:pPr marL="457200" lvl="1" indent="0">
              <a:buNone/>
            </a:pPr>
            <a:endParaRPr lang="en-US" sz="1400" dirty="0" smtClean="0"/>
          </a:p>
          <a:p>
            <a:pPr lvl="1"/>
            <a:endParaRPr lang="th-TH" sz="1400" dirty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58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1-6: Network Configure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dirty="0" smtClean="0"/>
              <a:t>สร้างเครื่อง </a:t>
            </a:r>
            <a:r>
              <a:rPr lang="en-US" dirty="0" smtClean="0"/>
              <a:t>Webserver (</a:t>
            </a:r>
            <a:r>
              <a:rPr lang="en-US" dirty="0" err="1" smtClean="0"/>
              <a:t>nodejs</a:t>
            </a:r>
            <a:r>
              <a:rPr lang="en-US" dirty="0" smtClean="0"/>
              <a:t>) </a:t>
            </a:r>
            <a:r>
              <a:rPr lang="th-TH" dirty="0" smtClean="0"/>
              <a:t>และ </a:t>
            </a:r>
            <a:r>
              <a:rPr lang="en-US" dirty="0" smtClean="0"/>
              <a:t>Nginx</a:t>
            </a:r>
          </a:p>
          <a:p>
            <a:pPr lvl="1"/>
            <a:r>
              <a:rPr lang="en-US" sz="1800" b="1" dirty="0" smtClean="0"/>
              <a:t>Web1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run -</a:t>
            </a:r>
            <a:r>
              <a:rPr lang="en-US" sz="1800" dirty="0" err="1"/>
              <a:t>dt</a:t>
            </a:r>
            <a:r>
              <a:rPr lang="en-US" sz="1800" dirty="0"/>
              <a:t> --name web1 --net </a:t>
            </a:r>
            <a:r>
              <a:rPr lang="en-US" sz="1800" dirty="0" err="1"/>
              <a:t>webinternal</a:t>
            </a:r>
            <a:r>
              <a:rPr lang="en-US" sz="1800" dirty="0"/>
              <a:t> \</a:t>
            </a:r>
          </a:p>
          <a:p>
            <a:pPr marL="457200" lvl="1" indent="0">
              <a:buNone/>
            </a:pPr>
            <a:r>
              <a:rPr lang="en-US" sz="1800" dirty="0" smtClean="0"/>
              <a:t>--</a:t>
            </a:r>
            <a:r>
              <a:rPr lang="en-US" sz="1800" dirty="0" err="1"/>
              <a:t>ip</a:t>
            </a:r>
            <a:r>
              <a:rPr lang="en-US" sz="1800" dirty="0"/>
              <a:t>="192.168.101.131" </a:t>
            </a:r>
            <a:r>
              <a:rPr lang="en-US" sz="1800" dirty="0" err="1"/>
              <a:t>labdocker</a:t>
            </a:r>
            <a:r>
              <a:rPr lang="en-US" sz="1800" dirty="0"/>
              <a:t>/alpineweb:web1 node </a:t>
            </a:r>
            <a:r>
              <a:rPr lang="en-US" sz="1800" dirty="0" smtClean="0"/>
              <a:t>hello.js</a:t>
            </a:r>
          </a:p>
          <a:p>
            <a:pPr lvl="1"/>
            <a:endParaRPr lang="en-US" sz="1800" dirty="0" smtClean="0"/>
          </a:p>
          <a:p>
            <a:pPr lvl="1"/>
            <a:r>
              <a:rPr lang="en-US" sz="1800" b="1" dirty="0" smtClean="0"/>
              <a:t>Web2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run -</a:t>
            </a:r>
            <a:r>
              <a:rPr lang="en-US" sz="1800" dirty="0" err="1"/>
              <a:t>dt</a:t>
            </a:r>
            <a:r>
              <a:rPr lang="en-US" sz="1800" dirty="0"/>
              <a:t> --name web2 --net </a:t>
            </a:r>
            <a:r>
              <a:rPr lang="en-US" sz="1800" dirty="0" err="1"/>
              <a:t>webinternal</a:t>
            </a:r>
            <a:r>
              <a:rPr lang="en-US" sz="1800" dirty="0"/>
              <a:t> \</a:t>
            </a:r>
          </a:p>
          <a:p>
            <a:pPr marL="457200" lvl="1" indent="0">
              <a:buNone/>
            </a:pPr>
            <a:r>
              <a:rPr lang="en-US" sz="1800" dirty="0"/>
              <a:t>--</a:t>
            </a:r>
            <a:r>
              <a:rPr lang="en-US" sz="1800" dirty="0" err="1"/>
              <a:t>ip</a:t>
            </a:r>
            <a:r>
              <a:rPr lang="en-US" sz="1800" dirty="0"/>
              <a:t>="192.168.101.132" </a:t>
            </a:r>
            <a:r>
              <a:rPr lang="en-US" sz="1800" dirty="0" err="1"/>
              <a:t>labdocker</a:t>
            </a:r>
            <a:r>
              <a:rPr lang="en-US" sz="1800" dirty="0"/>
              <a:t>/alpineweb:web2 node </a:t>
            </a:r>
            <a:r>
              <a:rPr lang="en-US" sz="1800" dirty="0" smtClean="0"/>
              <a:t>hello.js</a:t>
            </a:r>
          </a:p>
          <a:p>
            <a:pPr marL="457200" lvl="1" indent="0">
              <a:buNone/>
            </a:pPr>
            <a:endParaRPr lang="en-US" sz="1800" dirty="0" smtClean="0"/>
          </a:p>
          <a:p>
            <a:pPr lvl="1"/>
            <a:r>
              <a:rPr lang="en-US" sz="1800" b="1" dirty="0" smtClean="0"/>
              <a:t>NGINX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run -</a:t>
            </a:r>
            <a:r>
              <a:rPr lang="en-US" sz="1800" dirty="0" err="1"/>
              <a:t>dt</a:t>
            </a:r>
            <a:r>
              <a:rPr lang="en-US" sz="1800" dirty="0"/>
              <a:t> --name </a:t>
            </a:r>
            <a:r>
              <a:rPr lang="en-US" sz="1800" dirty="0" err="1"/>
              <a:t>nginx</a:t>
            </a:r>
            <a:r>
              <a:rPr lang="en-US" sz="1800" dirty="0"/>
              <a:t> --net </a:t>
            </a:r>
            <a:r>
              <a:rPr lang="en-US" sz="1800" dirty="0" err="1"/>
              <a:t>webinternal</a:t>
            </a:r>
            <a:r>
              <a:rPr lang="en-US" sz="1800" dirty="0"/>
              <a:t> \</a:t>
            </a:r>
          </a:p>
          <a:p>
            <a:pPr marL="457200" lvl="1" indent="0">
              <a:buNone/>
            </a:pPr>
            <a:r>
              <a:rPr lang="en-US" sz="1800" dirty="0"/>
              <a:t>--</a:t>
            </a:r>
            <a:r>
              <a:rPr lang="en-US" sz="1800" dirty="0" err="1"/>
              <a:t>ip</a:t>
            </a:r>
            <a:r>
              <a:rPr lang="en-US" sz="1800" dirty="0"/>
              <a:t>="192.168.101.130" -p 80:8080 </a:t>
            </a:r>
            <a:r>
              <a:rPr lang="en-US" sz="1800" dirty="0" err="1" smtClean="0"/>
              <a:t>labdocker</a:t>
            </a:r>
            <a:r>
              <a:rPr lang="en-US" sz="1800" dirty="0" smtClean="0"/>
              <a:t>/</a:t>
            </a:r>
            <a:r>
              <a:rPr lang="en-US" sz="1800" dirty="0" err="1" smtClean="0"/>
              <a:t>nginx:lab</a:t>
            </a: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 marL="457200" lvl="1" indent="0">
              <a:buNone/>
            </a:pPr>
            <a:r>
              <a:rPr lang="en-US" sz="1800" dirty="0" err="1"/>
              <a:t>docker</a:t>
            </a:r>
            <a:r>
              <a:rPr lang="en-US" sz="1800" dirty="0"/>
              <a:t> network connect </a:t>
            </a:r>
            <a:r>
              <a:rPr lang="en-US" sz="1800" dirty="0" err="1"/>
              <a:t>webpublic</a:t>
            </a:r>
            <a:r>
              <a:rPr lang="en-US" sz="1800" dirty="0"/>
              <a:t> </a:t>
            </a:r>
            <a:r>
              <a:rPr lang="en-US" sz="1800" dirty="0" err="1"/>
              <a:t>nginx</a:t>
            </a:r>
            <a:r>
              <a:rPr lang="en-US" sz="1800" dirty="0"/>
              <a:t> --</a:t>
            </a:r>
            <a:r>
              <a:rPr lang="en-US" sz="1800" dirty="0" err="1"/>
              <a:t>ip</a:t>
            </a:r>
            <a:r>
              <a:rPr lang="en-US" sz="1800" dirty="0"/>
              <a:t>="192.168.100.130"</a:t>
            </a:r>
            <a:endParaRPr lang="th-TH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2672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1-6: Network Configure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url: http://&lt;ip address of </a:t>
            </a:r>
            <a:r>
              <a:rPr lang="en-US" dirty="0" err="1" smtClean="0"/>
              <a:t>docker</a:t>
            </a:r>
            <a:r>
              <a:rPr lang="en-US" dirty="0" smtClean="0"/>
              <a:t>-machine/</a:t>
            </a:r>
            <a:r>
              <a:rPr lang="en-US" dirty="0" err="1" smtClean="0"/>
              <a:t>nodejs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73374"/>
            <a:ext cx="76200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961606"/>
            <a:ext cx="76200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87351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1-6: Network Configure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curl result: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nginx.conf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3" y="1628800"/>
            <a:ext cx="5328592" cy="1030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30" y="3349353"/>
            <a:ext cx="4831298" cy="288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520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802.1q Tagging (L2 &amp; L3)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2" name="Picture 4" descr="Docker VLANs in Dep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72816"/>
            <a:ext cx="381000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ocker Ipvlan L2 M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820763"/>
            <a:ext cx="444817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13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64327</TotalTime>
  <Words>12996</Words>
  <Application>Microsoft Macintosh PowerPoint</Application>
  <PresentationFormat>On-screen Show (4:3)</PresentationFormat>
  <Paragraphs>2915</Paragraphs>
  <Slides>274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274</vt:i4>
      </vt:variant>
    </vt:vector>
  </HeadingPairs>
  <TitlesOfParts>
    <vt:vector size="285" baseType="lpstr">
      <vt:lpstr>Aharoni</vt:lpstr>
      <vt:lpstr>Browallia New</vt:lpstr>
      <vt:lpstr>Calibri</vt:lpstr>
      <vt:lpstr>Century Gothic</vt:lpstr>
      <vt:lpstr>Cordia New</vt:lpstr>
      <vt:lpstr>Courier New</vt:lpstr>
      <vt:lpstr>DilleniaUPC</vt:lpstr>
      <vt:lpstr>Palatino Linotype</vt:lpstr>
      <vt:lpstr>Wingdings</vt:lpstr>
      <vt:lpstr>Arial</vt:lpstr>
      <vt:lpstr>Executive</vt:lpstr>
      <vt:lpstr>Docker: The Next-Gen of Virtualization (Day 1)</vt:lpstr>
      <vt:lpstr>Outline Day 1</vt:lpstr>
      <vt:lpstr>Outline Day 2</vt:lpstr>
      <vt:lpstr>Prerequied</vt:lpstr>
      <vt:lpstr>Lab Resource</vt:lpstr>
      <vt:lpstr>Lab Resource</vt:lpstr>
      <vt:lpstr>Lab Resource</vt:lpstr>
      <vt:lpstr>Docker Principle</vt:lpstr>
      <vt:lpstr>What is docker ?</vt:lpstr>
      <vt:lpstr>What is docker ?</vt:lpstr>
      <vt:lpstr>What is docker ?</vt:lpstr>
      <vt:lpstr>What is docker ?</vt:lpstr>
      <vt:lpstr>What is docker ?</vt:lpstr>
      <vt:lpstr>What is docker ?</vt:lpstr>
      <vt:lpstr>What is docker ?</vt:lpstr>
      <vt:lpstr>Workshop 1-1: Download &amp; Install</vt:lpstr>
      <vt:lpstr>Operating-system-level virtualization</vt:lpstr>
      <vt:lpstr>Docker History</vt:lpstr>
      <vt:lpstr>Growth of Docker (5B Now)</vt:lpstr>
      <vt:lpstr>Trend of Modernize Application</vt:lpstr>
      <vt:lpstr>Could Strategy Survey</vt:lpstr>
      <vt:lpstr>Who use docker now ?</vt:lpstr>
      <vt:lpstr>Who use docker now ?</vt:lpstr>
      <vt:lpstr>Who use docker now ?</vt:lpstr>
      <vt:lpstr>Who use docker now ?</vt:lpstr>
      <vt:lpstr>Container Life Cycle</vt:lpstr>
      <vt:lpstr>Container Life Cycle</vt:lpstr>
      <vt:lpstr>Docker Architecture</vt:lpstr>
      <vt:lpstr>What Cool of Docker ?</vt:lpstr>
      <vt:lpstr>Separate of Concern</vt:lpstr>
      <vt:lpstr>Docker vs VMWare</vt:lpstr>
      <vt:lpstr>Docker vs VMWare</vt:lpstr>
      <vt:lpstr>Docker Version</vt:lpstr>
      <vt:lpstr>What’s new in docker 1.11</vt:lpstr>
      <vt:lpstr>What’s new in docker 1.11</vt:lpstr>
      <vt:lpstr>Upgrade to Docker 1.11</vt:lpstr>
      <vt:lpstr>What’s new in docker 1.12</vt:lpstr>
      <vt:lpstr>What’s new in docker 1.12</vt:lpstr>
      <vt:lpstr>Upgrade Older Version 1.9XX</vt:lpstr>
      <vt:lpstr>Next Coming:</vt:lpstr>
      <vt:lpstr>Next Coming:</vt:lpstr>
      <vt:lpstr>Next Coming:</vt:lpstr>
      <vt:lpstr>Next Coming:</vt:lpstr>
      <vt:lpstr>Next Coming:</vt:lpstr>
      <vt:lpstr>Next Coming:</vt:lpstr>
      <vt:lpstr>Next Coming:</vt:lpstr>
      <vt:lpstr>Next Coming:</vt:lpstr>
      <vt:lpstr>Docker Machine</vt:lpstr>
      <vt:lpstr>Linux vs Windows &amp; MAC OS</vt:lpstr>
      <vt:lpstr>Linux vs Windows &amp; MAC OS</vt:lpstr>
      <vt:lpstr>Docker-machine CLI</vt:lpstr>
      <vt:lpstr>Workshop 1-2: Pull Image</vt:lpstr>
      <vt:lpstr>Workshop 1-2: Pull Image</vt:lpstr>
      <vt:lpstr>General Command in Docker</vt:lpstr>
      <vt:lpstr>Image, Repository and Container</vt:lpstr>
      <vt:lpstr>Docker Deployment</vt:lpstr>
      <vt:lpstr>Docker Image</vt:lpstr>
      <vt:lpstr>Docker Image</vt:lpstr>
      <vt:lpstr>Repository (Registry)</vt:lpstr>
      <vt:lpstr>Repository (Registry)</vt:lpstr>
      <vt:lpstr>Repository (Registry)</vt:lpstr>
      <vt:lpstr>Repository (Registry)</vt:lpstr>
      <vt:lpstr>Repository (Registry)</vt:lpstr>
      <vt:lpstr>Workshop 1-3: Create &amp; Push Image</vt:lpstr>
      <vt:lpstr>Workshop 1-3: Build &amp; Push Image</vt:lpstr>
      <vt:lpstr>Docker Container</vt:lpstr>
      <vt:lpstr>Docker Container</vt:lpstr>
      <vt:lpstr>Workshop 1-4: Run Container</vt:lpstr>
      <vt:lpstr>Workshop 1-4: Run Container</vt:lpstr>
      <vt:lpstr>Workshop 1-4: Run Container</vt:lpstr>
      <vt:lpstr>CPU, Memory &amp; I/O</vt:lpstr>
      <vt:lpstr>CPU</vt:lpstr>
      <vt:lpstr>Workshop 1-5: CPU Configure</vt:lpstr>
      <vt:lpstr>Workshop 1-5: CPU Configure</vt:lpstr>
      <vt:lpstr>Workshop 1-5: CPU Configure</vt:lpstr>
      <vt:lpstr>Workshop 1-5: CPU Configure</vt:lpstr>
      <vt:lpstr>Workshop 1-5: CPU Configure</vt:lpstr>
      <vt:lpstr>Memory</vt:lpstr>
      <vt:lpstr>Memory</vt:lpstr>
      <vt:lpstr>Memory</vt:lpstr>
      <vt:lpstr>I/O</vt:lpstr>
      <vt:lpstr>I/O</vt:lpstr>
      <vt:lpstr>I/O</vt:lpstr>
      <vt:lpstr>Network</vt:lpstr>
      <vt:lpstr>Network</vt:lpstr>
      <vt:lpstr>Network</vt:lpstr>
      <vt:lpstr>Network</vt:lpstr>
      <vt:lpstr>Network</vt:lpstr>
      <vt:lpstr>Network</vt:lpstr>
      <vt:lpstr>Network</vt:lpstr>
      <vt:lpstr>Network</vt:lpstr>
      <vt:lpstr>Workshop 1-6: Network Configure</vt:lpstr>
      <vt:lpstr>Workshop 1-6: Network Configure</vt:lpstr>
      <vt:lpstr>Workshop 1-6: Network Configure</vt:lpstr>
      <vt:lpstr>Workshop 1-6: Network Configure</vt:lpstr>
      <vt:lpstr>Workshop 1-6: Network Configure</vt:lpstr>
      <vt:lpstr>Workshop 1-6: Network Configure</vt:lpstr>
      <vt:lpstr>Workshop 1-6: Network Configure</vt:lpstr>
      <vt:lpstr>Network</vt:lpstr>
      <vt:lpstr>Network</vt:lpstr>
      <vt:lpstr>Volume</vt:lpstr>
      <vt:lpstr>Volume</vt:lpstr>
      <vt:lpstr>Volume</vt:lpstr>
      <vt:lpstr>Volume</vt:lpstr>
      <vt:lpstr>Volume</vt:lpstr>
      <vt:lpstr>Workshop 1-7: Share Volume</vt:lpstr>
      <vt:lpstr>Workshop 1-7: Share Volume</vt:lpstr>
      <vt:lpstr>Workshop 1-7: Share Volume</vt:lpstr>
      <vt:lpstr>Log and Inspect</vt:lpstr>
      <vt:lpstr>Log</vt:lpstr>
      <vt:lpstr>Inspect</vt:lpstr>
      <vt:lpstr>Workshop 1-8: Log &amp; Inspect</vt:lpstr>
      <vt:lpstr>Commit</vt:lpstr>
      <vt:lpstr>Commit</vt:lpstr>
      <vt:lpstr>Kitematic</vt:lpstr>
      <vt:lpstr>Kitematic</vt:lpstr>
      <vt:lpstr>Kitematic</vt:lpstr>
      <vt:lpstr>Recapture for Day 1</vt:lpstr>
      <vt:lpstr>Homework</vt:lpstr>
      <vt:lpstr>Homework</vt:lpstr>
      <vt:lpstr>Homework</vt:lpstr>
      <vt:lpstr>Q&amp;A for Day 1</vt:lpstr>
      <vt:lpstr>Docker: The Next-Gen of Virtualization (Day 2)</vt:lpstr>
      <vt:lpstr>Outline Day 2</vt:lpstr>
      <vt:lpstr>Dockerfile and Build</vt:lpstr>
      <vt:lpstr>Dockerfile</vt:lpstr>
      <vt:lpstr>Dockerfile</vt:lpstr>
      <vt:lpstr>Dockerfile</vt:lpstr>
      <vt:lpstr>Workshop 2-1: DockerFile</vt:lpstr>
      <vt:lpstr>Workshop 2-1: DockerFile</vt:lpstr>
      <vt:lpstr>Workshop 2-1: DockerFile</vt:lpstr>
      <vt:lpstr>Workshop 2.1: DockerFile</vt:lpstr>
      <vt:lpstr>Workshop 2-1: DockerFile</vt:lpstr>
      <vt:lpstr>Workshop 2-1: DockerFile</vt:lpstr>
      <vt:lpstr>Workshop 2-1: DockerFile</vt:lpstr>
      <vt:lpstr>Workshop 2-1: DockerFile</vt:lpstr>
      <vt:lpstr>Workshop 2-1: DockerFile</vt:lpstr>
      <vt:lpstr>Compose</vt:lpstr>
      <vt:lpstr>Compose</vt:lpstr>
      <vt:lpstr>Compose</vt:lpstr>
      <vt:lpstr>Compose</vt:lpstr>
      <vt:lpstr>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Registry</vt:lpstr>
      <vt:lpstr>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Open Source Registry (Experiment)</vt:lpstr>
      <vt:lpstr>Trust Registry</vt:lpstr>
      <vt:lpstr>Open Source Registry (Experiment)</vt:lpstr>
      <vt:lpstr>GitLab Registry</vt:lpstr>
      <vt:lpstr>GitLab Registry</vt:lpstr>
      <vt:lpstr>Swarm</vt:lpstr>
      <vt:lpstr>Swarm: Conceptual</vt:lpstr>
      <vt:lpstr>Swarm: Conceptual</vt:lpstr>
      <vt:lpstr>Swarm: Conceptual</vt:lpstr>
      <vt:lpstr>Swarm: Conceptual</vt:lpstr>
      <vt:lpstr>Swarm: Conceptual</vt:lpstr>
      <vt:lpstr>Swarm: Discovery Service</vt:lpstr>
      <vt:lpstr>Swarm: Discovery Service</vt:lpstr>
      <vt:lpstr>Swarm: Discovery Service</vt:lpstr>
      <vt:lpstr>Swarm: Discovery Service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Swarm: Container Scheduling</vt:lpstr>
      <vt:lpstr>Swarm: Node Filter</vt:lpstr>
      <vt:lpstr>Swarm: Node Filter</vt:lpstr>
      <vt:lpstr>Swarm: Node Filter</vt:lpstr>
      <vt:lpstr>Workshop 2-4: Swarm (Constrain)</vt:lpstr>
      <vt:lpstr>Workshop 2-4: Swarm (Constrain)</vt:lpstr>
      <vt:lpstr>Swarm: Container Content Filter</vt:lpstr>
      <vt:lpstr>Workshop 2-4: Swarm (Affinity)</vt:lpstr>
      <vt:lpstr>Swarm: Container Content Filter</vt:lpstr>
      <vt:lpstr>Swarm: Container Content Filter</vt:lpstr>
      <vt:lpstr>Swarm: Container Content Filter</vt:lpstr>
      <vt:lpstr>Workshop 2-4: Swarm (Affinity)</vt:lpstr>
      <vt:lpstr>Workshop 2-4: Swarm (Affinity)</vt:lpstr>
      <vt:lpstr>Workshop 2-4: Swarm (Affinity)</vt:lpstr>
      <vt:lpstr>Swarm: Container Content Filter</vt:lpstr>
      <vt:lpstr>Workshop 2-4: Swarm (Dependency)</vt:lpstr>
      <vt:lpstr>Swarm: Container Content Filter</vt:lpstr>
      <vt:lpstr>Workshop 2-4: Swarm (Dependency)</vt:lpstr>
      <vt:lpstr>Swarm: Container Load balance</vt:lpstr>
      <vt:lpstr>Swarm: High Availability</vt:lpstr>
      <vt:lpstr>Swarm: High Availability</vt:lpstr>
      <vt:lpstr>Swarm: High Availability</vt:lpstr>
      <vt:lpstr>Swarm: High Availability</vt:lpstr>
      <vt:lpstr>Swarm: High Availability</vt:lpstr>
      <vt:lpstr>Workshop 2-4: Swarm (HA)</vt:lpstr>
      <vt:lpstr>Swarm: Network</vt:lpstr>
      <vt:lpstr>Swarm: Network</vt:lpstr>
      <vt:lpstr>Swarm: Network</vt:lpstr>
      <vt:lpstr>Swarm: Network</vt:lpstr>
      <vt:lpstr>Workshop 2-4: Swarm (Overlay)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Workshop 2-4-1: Swarm (1.12)</vt:lpstr>
      <vt:lpstr>Workshop 2-4-1: Swarm (1.12)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Workshop 2-4-1: Swarm (1.12)</vt:lpstr>
      <vt:lpstr>Workshop 2-4-1: Swarm (1.12)</vt:lpstr>
      <vt:lpstr>Workshop 2-4-1: Swarm (1.12)</vt:lpstr>
      <vt:lpstr>Workshop 2-4-1: Swarm (1.12)</vt:lpstr>
      <vt:lpstr>Workshop 2-4-1: Swarm (1.12)</vt:lpstr>
      <vt:lpstr>Swarm on 1.12</vt:lpstr>
      <vt:lpstr>Swarm on 1.12</vt:lpstr>
      <vt:lpstr>Swarm on 1.12</vt:lpstr>
      <vt:lpstr>Workshop 2-4-1: Swarm (1.12)</vt:lpstr>
      <vt:lpstr>Workshop 2-4-1: Swarm (1.12)</vt:lpstr>
      <vt:lpstr>Workshop 2-4-1: Swarm (1.12)</vt:lpstr>
      <vt:lpstr>Swarm on 1.12</vt:lpstr>
      <vt:lpstr>Swarm on 1.12</vt:lpstr>
      <vt:lpstr>Swarm on 1.12</vt:lpstr>
      <vt:lpstr>Workshop 2-4-1: Swarm (1.12)</vt:lpstr>
      <vt:lpstr>Swarm: Network</vt:lpstr>
      <vt:lpstr>Workshop 2-4-1: Swarm (1.12)</vt:lpstr>
      <vt:lpstr>Workshop 2-4-1: Swarm (1.12)</vt:lpstr>
      <vt:lpstr>Workshop 2-4-1: Swarm (1.12)</vt:lpstr>
      <vt:lpstr>Swarm on 1.12</vt:lpstr>
      <vt:lpstr>Swarm on 1.12</vt:lpstr>
      <vt:lpstr>Swarm on 1.12</vt:lpstr>
      <vt:lpstr>Swarm on 1.12</vt:lpstr>
      <vt:lpstr>Swarm on 1.12</vt:lpstr>
      <vt:lpstr>Shipyard for Docker</vt:lpstr>
      <vt:lpstr>Shipyard for Docker</vt:lpstr>
      <vt:lpstr>Shipyard for Docker</vt:lpstr>
      <vt:lpstr>Shipyard for Docker</vt:lpstr>
      <vt:lpstr>Shipyard for Docker</vt:lpstr>
      <vt:lpstr>Shipyard for Docker</vt:lpstr>
      <vt:lpstr>Shipyard for Docker</vt:lpstr>
      <vt:lpstr>Recapture for Day 2</vt:lpstr>
      <vt:lpstr>Q&amp;A 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Next-Gen Virtualization Day 1:</dc:title>
  <dc:creator>praparn</dc:creator>
  <cp:lastModifiedBy>Microsoft Office User</cp:lastModifiedBy>
  <cp:revision>1200</cp:revision>
  <cp:lastPrinted>2016-04-07T14:17:13Z</cp:lastPrinted>
  <dcterms:created xsi:type="dcterms:W3CDTF">2016-02-05T11:12:44Z</dcterms:created>
  <dcterms:modified xsi:type="dcterms:W3CDTF">2016-08-14T05:33:59Z</dcterms:modified>
</cp:coreProperties>
</file>